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85" r:id="rId2"/>
    <p:sldId id="256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2" r:id="rId11"/>
    <p:sldId id="265" r:id="rId12"/>
    <p:sldId id="266" r:id="rId13"/>
    <p:sldId id="267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68" r:id="rId24"/>
    <p:sldId id="26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17" d="100"/>
          <a:sy n="117" d="100"/>
        </p:scale>
        <p:origin x="-146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5BECA7-7CC6-4CD1-952F-7B260A0243E0}" type="datetimeFigureOut">
              <a:rPr lang="ru-RU" smtClean="0"/>
              <a:t>20.11.2013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48E47C-FD58-47E4-8279-09697CE87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0457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830B6A0-309B-40C7-B17C-74376F80AF72}" type="slidenum">
              <a:rPr lang="ru-RU" smtClean="0"/>
              <a:pPr eaLnBrk="1" hangingPunct="1"/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FEC36-67A8-4836-B207-EC93A73723F8}" type="datetimeFigureOut">
              <a:rPr lang="ru-RU" smtClean="0"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94841-E1D9-49EE-98FD-5A609E0FDD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596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FEC36-67A8-4836-B207-EC93A73723F8}" type="datetimeFigureOut">
              <a:rPr lang="ru-RU" smtClean="0"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94841-E1D9-49EE-98FD-5A609E0FDD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6104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FEC36-67A8-4836-B207-EC93A73723F8}" type="datetimeFigureOut">
              <a:rPr lang="ru-RU" smtClean="0"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94841-E1D9-49EE-98FD-5A609E0FDD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464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FEC36-67A8-4836-B207-EC93A73723F8}" type="datetimeFigureOut">
              <a:rPr lang="ru-RU" smtClean="0"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94841-E1D9-49EE-98FD-5A609E0FDD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0466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FEC36-67A8-4836-B207-EC93A73723F8}" type="datetimeFigureOut">
              <a:rPr lang="ru-RU" smtClean="0"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94841-E1D9-49EE-98FD-5A609E0FDD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5429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FEC36-67A8-4836-B207-EC93A73723F8}" type="datetimeFigureOut">
              <a:rPr lang="ru-RU" smtClean="0"/>
              <a:t>20.11.2013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94841-E1D9-49EE-98FD-5A609E0FDD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7832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FEC36-67A8-4836-B207-EC93A73723F8}" type="datetimeFigureOut">
              <a:rPr lang="ru-RU" smtClean="0"/>
              <a:t>20.11.2013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94841-E1D9-49EE-98FD-5A609E0FDD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709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FEC36-67A8-4836-B207-EC93A73723F8}" type="datetimeFigureOut">
              <a:rPr lang="ru-RU" smtClean="0"/>
              <a:t>20.11.2013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94841-E1D9-49EE-98FD-5A609E0FDD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8316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FEC36-67A8-4836-B207-EC93A73723F8}" type="datetimeFigureOut">
              <a:rPr lang="ru-RU" smtClean="0"/>
              <a:t>20.11.2013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94841-E1D9-49EE-98FD-5A609E0FDD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881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FEC36-67A8-4836-B207-EC93A73723F8}" type="datetimeFigureOut">
              <a:rPr lang="ru-RU" smtClean="0"/>
              <a:t>20.11.2013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94841-E1D9-49EE-98FD-5A609E0FDD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5886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FEC36-67A8-4836-B207-EC93A73723F8}" type="datetimeFigureOut">
              <a:rPr lang="ru-RU" smtClean="0"/>
              <a:t>20.11.2013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94841-E1D9-49EE-98FD-5A609E0FDD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899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1000">
              <a:srgbClr val="85C2FF"/>
            </a:gs>
            <a:gs pos="0">
              <a:srgbClr val="C4D6EB"/>
            </a:gs>
            <a:gs pos="100000">
              <a:srgbClr val="FFEBF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FEC36-67A8-4836-B207-EC93A73723F8}" type="datetimeFigureOut">
              <a:rPr lang="ru-RU" smtClean="0"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994841-E1D9-49EE-98FD-5A609E0FDD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1198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844824"/>
            <a:ext cx="7200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</a:rPr>
              <a:t>Обзор законодательной базы в области обработки и защиты персональных данных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9865918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60649"/>
            <a:ext cx="7772400" cy="7200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Термины и определения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124744"/>
            <a:ext cx="8496944" cy="1752600"/>
          </a:xfrm>
        </p:spPr>
        <p:txBody>
          <a:bodyPr>
            <a:noAutofit/>
          </a:bodyPr>
          <a:lstStyle/>
          <a:p>
            <a:pPr algn="just"/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Персональные данные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любая информация, относящаяся к прямо или косвенно определенному или определяемому физическому лицу (субъект персональных данных),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том числе: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Фамилия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Имя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Отчество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Дата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место рождения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Адрес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Семейное, социальное, имущественное положения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Профессия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Доход</a:t>
            </a:r>
          </a:p>
          <a:p>
            <a:pPr algn="just"/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Другая информация?</a:t>
            </a:r>
          </a:p>
          <a:p>
            <a:pPr algn="just"/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708920"/>
            <a:ext cx="2289795" cy="2830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11036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3808" y="95048"/>
            <a:ext cx="30716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</a:rPr>
              <a:t>Основные понятия</a:t>
            </a:r>
            <a:endParaRPr lang="ru-RU" sz="2800" dirty="0"/>
          </a:p>
        </p:txBody>
      </p:sp>
      <p:sp>
        <p:nvSpPr>
          <p:cNvPr id="3" name="Прямоугольник 6"/>
          <p:cNvSpPr>
            <a:spLocks noChangeArrowheads="1"/>
          </p:cNvSpPr>
          <p:nvPr/>
        </p:nvSpPr>
        <p:spPr bwMode="auto">
          <a:xfrm>
            <a:off x="179387" y="1052736"/>
            <a:ext cx="8713787" cy="5373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55600" indent="-355600" algn="just">
              <a:buFont typeface="Wingdings" pitchFamily="2" charset="2"/>
              <a:buNone/>
            </a:pP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</a:rPr>
              <a:t>Оператор </a:t>
            </a:r>
            <a:r>
              <a:rPr lang="ru-RU" sz="2000" dirty="0">
                <a:latin typeface="Times New Roman" pitchFamily="18" charset="0"/>
              </a:rPr>
              <a:t>- государственный орган, муниципальный орган, юридическое или физическое лицо, самостоятельно или совместно с другими лицами организующие и (или) осуществляющие обработку персональных данных, а также определяющие цели их обработки, состав персональных данных, подлежащих обработке, действия (операции), совершаемые с персональными данными; </a:t>
            </a:r>
          </a:p>
          <a:p>
            <a:pPr marL="355600" indent="-355600" algn="just" eaLnBrk="0" hangingPunct="0">
              <a:spcBef>
                <a:spcPct val="20000"/>
              </a:spcBef>
              <a:buClr>
                <a:srgbClr val="01654B"/>
              </a:buClr>
              <a:buSzPct val="75000"/>
              <a:buFont typeface="Wingdings" pitchFamily="2" charset="2"/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</a:rPr>
              <a:t>Обработка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</a:rPr>
              <a:t>персональных данных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</a:rPr>
              <a:t>- любое действие (операция) или совокупность действий (операций), совершаемых с использованием средств автоматизации или без использования таких средств с персональными данными, включая сбор, запись, систематизацию, накопление, хранение, уточнение (обновление, изменение), извлечение, использование, передачу (распространение, предоставление, доступ), обезличивание, блокирование, удаление, уничтожение персональных данных; </a:t>
            </a:r>
          </a:p>
          <a:p>
            <a:pPr marL="355600" indent="-355600" algn="just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</a:rPr>
              <a:t>Автоматизированная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</a:rPr>
              <a:t>обработка персональных данных </a:t>
            </a:r>
            <a:r>
              <a:rPr lang="ru-RU" sz="2000" dirty="0">
                <a:latin typeface="Times New Roman" pitchFamily="18" charset="0"/>
              </a:rPr>
              <a:t>– обработка персональных данных с помощью средств вычислительной техники; </a:t>
            </a:r>
          </a:p>
          <a:p>
            <a:pPr marL="355600" indent="-355600" algn="just">
              <a:lnSpc>
                <a:spcPct val="80000"/>
              </a:lnSpc>
              <a:buFont typeface="Wingdings" pitchFamily="2" charset="2"/>
              <a:buNone/>
            </a:pPr>
            <a:endParaRPr lang="ru-RU" sz="240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62487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980728"/>
            <a:ext cx="8424936" cy="3816077"/>
          </a:xfrm>
        </p:spPr>
        <p:txBody>
          <a:bodyPr>
            <a:normAutofit/>
          </a:bodyPr>
          <a:lstStyle/>
          <a:p>
            <a:pPr algn="just" eaLnBrk="1" hangingPunct="1">
              <a:buFont typeface="Wingdings" pitchFamily="2" charset="2"/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Информационная система персональных данных (ИСПДн)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совокупность содержащихся в базах данных персональных данных и обеспечивающих их обработку информационных технологий и технических средств; 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Распространение персональных данных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действия, направленные на раскрытие персональных данных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неопределенному кругу лиц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 typeface="Wingdings" pitchFamily="2" charset="2"/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Уничтожение персональных данных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действия, в результате которых невозможно восстановить содержание персональных данных в информационной системе персональных данных и (или) в результате которых уничтожаются материальные носители ПДн; </a:t>
            </a:r>
          </a:p>
          <a:p>
            <a:pPr algn="just" eaLnBrk="1" hangingPunct="1">
              <a:buFont typeface="Wingdings" pitchFamily="2" charset="2"/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15674" y="332656"/>
            <a:ext cx="30716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</a:rPr>
              <a:t>Основные понятия</a:t>
            </a:r>
            <a:endParaRPr lang="ru-RU" sz="28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872976"/>
            <a:ext cx="2592290" cy="171296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3082" y="4872976"/>
            <a:ext cx="2596862" cy="171394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5034328"/>
            <a:ext cx="1722714" cy="1389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62487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idx="1"/>
          </p:nvPr>
        </p:nvSpPr>
        <p:spPr>
          <a:xfrm>
            <a:off x="611560" y="1196752"/>
            <a:ext cx="8064896" cy="4464496"/>
          </a:xfrm>
        </p:spPr>
        <p:txBody>
          <a:bodyPr>
            <a:noAutofit/>
          </a:bodyPr>
          <a:lstStyle/>
          <a:p>
            <a:pPr marL="363538" indent="-363538" algn="just" eaLnBrk="1" hangingPunct="1">
              <a:spcBef>
                <a:spcPct val="40000"/>
              </a:spcBef>
              <a:buFont typeface="Wingdings" pitchFamily="2" charset="2"/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Обезличивание персональных данных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действия, в результате которых становится невозможным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без использования дополнительной информации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определить принадлежность персональных данных конкретному субъекту персональных данных; </a:t>
            </a:r>
          </a:p>
          <a:p>
            <a:pPr marL="363538" indent="-363538" algn="just" eaLnBrk="1" hangingPunct="1">
              <a:spcBef>
                <a:spcPct val="40000"/>
              </a:spcBef>
              <a:buFont typeface="Wingdings" pitchFamily="2" charset="2"/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Блокирование персональных данных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временное прекращение обработки персональных данных (за исключением случаев, когда обработка необходима для уточнения ПДн); </a:t>
            </a:r>
          </a:p>
          <a:p>
            <a:pPr marL="363538" indent="-363538" algn="just" eaLnBrk="1" hangingPunct="1">
              <a:spcBef>
                <a:spcPct val="40000"/>
              </a:spcBef>
              <a:buFont typeface="Wingdings" pitchFamily="2" charset="2"/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Трансграничная передача персональных данных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передача персональных данных на территорию иностранного государства органу власти иностранного государства, иностранному физическому лицу или юридическому лицу. </a:t>
            </a:r>
          </a:p>
          <a:p>
            <a:pPr marL="363538" indent="-363538" algn="just" eaLnBrk="1" hangingPunct="1">
              <a:spcBef>
                <a:spcPct val="40000"/>
              </a:spcBef>
              <a:buFont typeface="Wingdings" pitchFamily="2" charset="2"/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63538" indent="-363538" algn="just" eaLnBrk="1" hangingPunct="1">
              <a:spcBef>
                <a:spcPct val="40000"/>
              </a:spcBef>
              <a:buFont typeface="Wingdings" pitchFamily="2" charset="2"/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87681" y="476672"/>
            <a:ext cx="30716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</a:rPr>
              <a:t>Основные понятия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0574203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0233" y="1592028"/>
            <a:ext cx="5976664" cy="4112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247603" y="5903217"/>
            <a:ext cx="26008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Муниципальные органы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85258" y="902582"/>
            <a:ext cx="18928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Физические лица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846363" y="1078680"/>
            <a:ext cx="26375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Государственные органы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44274" y="6004247"/>
            <a:ext cx="21461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Юридические лица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Выгнутая вправо стрелка 6"/>
          <p:cNvSpPr/>
          <p:nvPr/>
        </p:nvSpPr>
        <p:spPr>
          <a:xfrm>
            <a:off x="7695875" y="1271914"/>
            <a:ext cx="792088" cy="896178"/>
          </a:xfrm>
          <a:prstGeom prst="curvedLeftArrow">
            <a:avLst>
              <a:gd name="adj1" fmla="val 19389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Выгнутая влево стрелка 8"/>
          <p:cNvSpPr/>
          <p:nvPr/>
        </p:nvSpPr>
        <p:spPr>
          <a:xfrm rot="10800000">
            <a:off x="7911899" y="4287682"/>
            <a:ext cx="936104" cy="180020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Стрелка углом вверх 9"/>
          <p:cNvSpPr/>
          <p:nvPr/>
        </p:nvSpPr>
        <p:spPr>
          <a:xfrm>
            <a:off x="3366410" y="5707819"/>
            <a:ext cx="1440160" cy="481094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2747941" y="1078680"/>
            <a:ext cx="195406" cy="5133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907705" y="116632"/>
            <a:ext cx="5040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Зарегистрированные операторы</a:t>
            </a:r>
          </a:p>
        </p:txBody>
      </p:sp>
    </p:spTree>
    <p:extLst>
      <p:ext uri="{BB962C8B-B14F-4D97-AF65-F5344CB8AC3E}">
        <p14:creationId xmlns:p14="http://schemas.microsoft.com/office/powerpoint/2010/main" val="24509071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36712"/>
            <a:ext cx="6048672" cy="2739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04048" y="332656"/>
            <a:ext cx="38164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Принципы обработки ПДн</a:t>
            </a: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077072"/>
            <a:ext cx="5512296" cy="2456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трелка углом 3"/>
          <p:cNvSpPr/>
          <p:nvPr/>
        </p:nvSpPr>
        <p:spPr>
          <a:xfrm rot="10800000">
            <a:off x="6552220" y="843802"/>
            <a:ext cx="720080" cy="1296144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3811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5688633" cy="1733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8435" y="2097099"/>
            <a:ext cx="3705622" cy="704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082127" y="593893"/>
            <a:ext cx="29158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Обеспечение конфиденциальности не требуется</a:t>
            </a:r>
          </a:p>
        </p:txBody>
      </p:sp>
      <p:sp>
        <p:nvSpPr>
          <p:cNvPr id="3" name="Стрелка вниз 2"/>
          <p:cNvSpPr/>
          <p:nvPr/>
        </p:nvSpPr>
        <p:spPr>
          <a:xfrm>
            <a:off x="7451506" y="1517223"/>
            <a:ext cx="177058" cy="579876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140968"/>
            <a:ext cx="5786929" cy="3352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трелка углом 4"/>
          <p:cNvSpPr/>
          <p:nvPr/>
        </p:nvSpPr>
        <p:spPr>
          <a:xfrm rot="10800000">
            <a:off x="6444208" y="2924944"/>
            <a:ext cx="497318" cy="144016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2361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404664"/>
            <a:ext cx="5719605" cy="2638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56176" y="692696"/>
            <a:ext cx="28772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Согласие субъекта на обработку</a:t>
            </a: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3645024"/>
            <a:ext cx="6336704" cy="2271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657131" y="3067191"/>
            <a:ext cx="23762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Содержания письменного согласия</a:t>
            </a:r>
          </a:p>
        </p:txBody>
      </p:sp>
      <p:sp>
        <p:nvSpPr>
          <p:cNvPr id="4" name="Стрелка углом 3"/>
          <p:cNvSpPr/>
          <p:nvPr/>
        </p:nvSpPr>
        <p:spPr>
          <a:xfrm rot="10800000">
            <a:off x="6737550" y="4223917"/>
            <a:ext cx="648072" cy="1113219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трелка углом 6"/>
          <p:cNvSpPr/>
          <p:nvPr/>
        </p:nvSpPr>
        <p:spPr>
          <a:xfrm rot="10800000">
            <a:off x="6333095" y="1523693"/>
            <a:ext cx="648072" cy="1113219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088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4527" y="1052736"/>
            <a:ext cx="6990757" cy="2266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157345"/>
            <a:ext cx="7623770" cy="2296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91680" y="3501007"/>
            <a:ext cx="6696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Условия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обработки специальных категорий ПДн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53124" y="404664"/>
            <a:ext cx="64807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Специальные категории персональных данных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Выгнутая вправо стрелка 3"/>
          <p:cNvSpPr/>
          <p:nvPr/>
        </p:nvSpPr>
        <p:spPr>
          <a:xfrm>
            <a:off x="8244408" y="3789040"/>
            <a:ext cx="648072" cy="129614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Стрелка углом 4"/>
          <p:cNvSpPr/>
          <p:nvPr/>
        </p:nvSpPr>
        <p:spPr>
          <a:xfrm rot="10800000" flipH="1">
            <a:off x="1259632" y="1052736"/>
            <a:ext cx="648072" cy="1224136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3719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195" y="908720"/>
            <a:ext cx="6701755" cy="1152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501008"/>
            <a:ext cx="7534994" cy="2991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195" y="2204864"/>
            <a:ext cx="1815349" cy="1054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225" y="2193960"/>
            <a:ext cx="1609725" cy="109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435561" y="260648"/>
            <a:ext cx="61750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Биометрические персональные данные</a:t>
            </a:r>
          </a:p>
        </p:txBody>
      </p:sp>
      <p:sp>
        <p:nvSpPr>
          <p:cNvPr id="12" name="Тройная стрелка влево/вправо/вверх 11"/>
          <p:cNvSpPr/>
          <p:nvPr/>
        </p:nvSpPr>
        <p:spPr>
          <a:xfrm>
            <a:off x="2987543" y="2061300"/>
            <a:ext cx="3276681" cy="791636"/>
          </a:xfrm>
          <a:prstGeom prst="leftRigh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922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3"/>
          <p:cNvSpPr>
            <a:spLocks noChangeArrowheads="1"/>
          </p:cNvSpPr>
          <p:nvPr/>
        </p:nvSpPr>
        <p:spPr bwMode="auto">
          <a:xfrm>
            <a:off x="258763" y="773113"/>
            <a:ext cx="8513762" cy="493712"/>
          </a:xfrm>
          <a:prstGeom prst="roundRect">
            <a:avLst>
              <a:gd name="adj" fmla="val 11838"/>
            </a:avLst>
          </a:prstGeom>
          <a:gradFill rotWithShape="0">
            <a:gsLst>
              <a:gs pos="0">
                <a:srgbClr val="B8DCD4"/>
              </a:gs>
              <a:gs pos="50000">
                <a:srgbClr val="D5FFF6"/>
              </a:gs>
              <a:gs pos="100000">
                <a:srgbClr val="B8DCD4"/>
              </a:gs>
            </a:gsLst>
            <a:lin ang="5400000" scaled="1"/>
          </a:gradFill>
          <a:ln w="9525">
            <a:solidFill>
              <a:srgbClr val="003399"/>
            </a:solidFill>
            <a:round/>
            <a:headEnd/>
            <a:tailEnd/>
          </a:ln>
          <a:effectLst>
            <a:outerShdw dist="71842" dir="2700000" algn="ctr" rotWithShape="0">
              <a:srgbClr val="4D4D4D"/>
            </a:outerShdw>
          </a:effec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1">
                <a:solidFill>
                  <a:srgbClr val="000099"/>
                </a:solidFill>
                <a:latin typeface="Times New Roman" pitchFamily="18" charset="0"/>
              </a:rPr>
              <a:t>1</a:t>
            </a:r>
            <a:r>
              <a:rPr lang="ru-RU" sz="2400" b="1">
                <a:solidFill>
                  <a:srgbClr val="000099"/>
                </a:solidFill>
                <a:latin typeface="Times New Roman" pitchFamily="18" charset="0"/>
              </a:rPr>
              <a:t>. Нормативно-правовые документы.</a:t>
            </a:r>
            <a:endParaRPr lang="ru-RU" sz="2400" b="1">
              <a:solidFill>
                <a:srgbClr val="FA8238"/>
              </a:solidFill>
              <a:latin typeface="Times New Roman" pitchFamily="18" charset="0"/>
            </a:endParaRPr>
          </a:p>
        </p:txBody>
      </p:sp>
      <p:sp>
        <p:nvSpPr>
          <p:cNvPr id="15363" name="AutoShape 4"/>
          <p:cNvSpPr>
            <a:spLocks noChangeArrowheads="1"/>
          </p:cNvSpPr>
          <p:nvPr/>
        </p:nvSpPr>
        <p:spPr bwMode="auto">
          <a:xfrm>
            <a:off x="900113" y="1412875"/>
            <a:ext cx="7816850" cy="415925"/>
          </a:xfrm>
          <a:prstGeom prst="roundRect">
            <a:avLst>
              <a:gd name="adj" fmla="val 5579"/>
            </a:avLst>
          </a:prstGeom>
          <a:gradFill rotWithShape="0">
            <a:gsLst>
              <a:gs pos="0">
                <a:srgbClr val="C5FFE2"/>
              </a:gs>
              <a:gs pos="100000">
                <a:srgbClr val="AADCC3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>
            <a:outerShdw dist="71842" dir="2700000" algn="ctr" rotWithShape="0">
              <a:srgbClr val="4D4D4D"/>
            </a:outerShdw>
          </a:effectLst>
        </p:spPr>
        <p:txBody>
          <a:bodyPr>
            <a:spAutoFit/>
          </a:bodyPr>
          <a:lstStyle/>
          <a:p>
            <a:pPr marL="0" lvl="1"/>
            <a:r>
              <a:rPr lang="ru-RU" sz="2000">
                <a:solidFill>
                  <a:srgbClr val="CC3300"/>
                </a:solidFill>
              </a:rPr>
              <a:t>Конституция РФ, Законы, Указы, Постановления</a:t>
            </a:r>
          </a:p>
        </p:txBody>
      </p:sp>
      <p:sp>
        <p:nvSpPr>
          <p:cNvPr id="15364" name="AutoShape 3"/>
          <p:cNvSpPr>
            <a:spLocks noChangeArrowheads="1"/>
          </p:cNvSpPr>
          <p:nvPr/>
        </p:nvSpPr>
        <p:spPr bwMode="auto">
          <a:xfrm>
            <a:off x="250825" y="2205038"/>
            <a:ext cx="8529638" cy="885825"/>
          </a:xfrm>
          <a:prstGeom prst="roundRect">
            <a:avLst>
              <a:gd name="adj" fmla="val 11838"/>
            </a:avLst>
          </a:prstGeom>
          <a:gradFill rotWithShape="0">
            <a:gsLst>
              <a:gs pos="0">
                <a:srgbClr val="B8DCD4"/>
              </a:gs>
              <a:gs pos="50000">
                <a:srgbClr val="D5FFF6"/>
              </a:gs>
              <a:gs pos="100000">
                <a:srgbClr val="B8DCD4"/>
              </a:gs>
            </a:gsLst>
            <a:lin ang="5400000" scaled="1"/>
          </a:gradFill>
          <a:ln w="9525">
            <a:solidFill>
              <a:srgbClr val="003399"/>
            </a:solidFill>
            <a:round/>
            <a:headEnd/>
            <a:tailEnd/>
          </a:ln>
          <a:effectLst>
            <a:outerShdw dist="71842" dir="2700000" algn="ctr" rotWithShape="0">
              <a:srgbClr val="4D4D4D"/>
            </a:outerShdw>
          </a:effec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 sz="2400" b="1">
                <a:solidFill>
                  <a:srgbClr val="000099"/>
                </a:solidFill>
                <a:latin typeface="Times New Roman" pitchFamily="18" charset="0"/>
              </a:rPr>
              <a:t>2. Специальные нормативные документы гос. регуляторов.</a:t>
            </a:r>
            <a:endParaRPr lang="ru-RU" sz="2400" b="1">
              <a:solidFill>
                <a:srgbClr val="FA8238"/>
              </a:solidFill>
              <a:latin typeface="Times New Roman" pitchFamily="18" charset="0"/>
            </a:endParaRPr>
          </a:p>
        </p:txBody>
      </p:sp>
      <p:sp>
        <p:nvSpPr>
          <p:cNvPr id="15365" name="AutoShape 4"/>
          <p:cNvSpPr>
            <a:spLocks noChangeArrowheads="1"/>
          </p:cNvSpPr>
          <p:nvPr/>
        </p:nvSpPr>
        <p:spPr bwMode="auto">
          <a:xfrm>
            <a:off x="827088" y="3213100"/>
            <a:ext cx="7929562" cy="415925"/>
          </a:xfrm>
          <a:prstGeom prst="roundRect">
            <a:avLst>
              <a:gd name="adj" fmla="val 5579"/>
            </a:avLst>
          </a:prstGeom>
          <a:gradFill rotWithShape="0">
            <a:gsLst>
              <a:gs pos="0">
                <a:srgbClr val="C5FFE2"/>
              </a:gs>
              <a:gs pos="100000">
                <a:srgbClr val="AADCC3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>
            <a:outerShdw dist="71842" dir="2700000" algn="ctr" rotWithShape="0">
              <a:srgbClr val="4D4D4D"/>
            </a:outerShdw>
          </a:effectLst>
        </p:spPr>
        <p:txBody>
          <a:bodyPr>
            <a:spAutoFit/>
          </a:bodyPr>
          <a:lstStyle/>
          <a:p>
            <a:pPr marL="0" lvl="1"/>
            <a:r>
              <a:rPr lang="ru-RU" sz="2000">
                <a:solidFill>
                  <a:srgbClr val="CC3300"/>
                </a:solidFill>
              </a:rPr>
              <a:t>Руководства, Приказы, Положения, Методики, Нормы</a:t>
            </a:r>
          </a:p>
        </p:txBody>
      </p:sp>
      <p:sp>
        <p:nvSpPr>
          <p:cNvPr id="15366" name="AutoShape 3"/>
          <p:cNvSpPr>
            <a:spLocks noChangeArrowheads="1"/>
          </p:cNvSpPr>
          <p:nvPr/>
        </p:nvSpPr>
        <p:spPr bwMode="auto">
          <a:xfrm>
            <a:off x="250825" y="4149725"/>
            <a:ext cx="8497888" cy="493713"/>
          </a:xfrm>
          <a:prstGeom prst="roundRect">
            <a:avLst>
              <a:gd name="adj" fmla="val 11838"/>
            </a:avLst>
          </a:prstGeom>
          <a:gradFill rotWithShape="0">
            <a:gsLst>
              <a:gs pos="0">
                <a:srgbClr val="B8DCD4"/>
              </a:gs>
              <a:gs pos="50000">
                <a:srgbClr val="D5FFF6"/>
              </a:gs>
              <a:gs pos="100000">
                <a:srgbClr val="B8DCD4"/>
              </a:gs>
            </a:gsLst>
            <a:lin ang="5400000" scaled="1"/>
          </a:gradFill>
          <a:ln w="9525">
            <a:solidFill>
              <a:srgbClr val="003399"/>
            </a:solidFill>
            <a:round/>
            <a:headEnd/>
            <a:tailEnd/>
          </a:ln>
          <a:effectLst>
            <a:outerShdw dist="71842" dir="2700000" algn="ctr" rotWithShape="0">
              <a:srgbClr val="4D4D4D"/>
            </a:outerShdw>
          </a:effec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 sz="2400" b="1">
                <a:solidFill>
                  <a:srgbClr val="000099"/>
                </a:solidFill>
                <a:latin typeface="Times New Roman" pitchFamily="18" charset="0"/>
              </a:rPr>
              <a:t>3. Документы министерств, ведомств, субъектов РФ.  </a:t>
            </a:r>
            <a:endParaRPr lang="ru-RU" sz="2400" b="1">
              <a:solidFill>
                <a:srgbClr val="FA8238"/>
              </a:solidFill>
              <a:latin typeface="Times New Roman" pitchFamily="18" charset="0"/>
            </a:endParaRPr>
          </a:p>
        </p:txBody>
      </p:sp>
      <p:sp>
        <p:nvSpPr>
          <p:cNvPr id="15367" name="AutoShape 4"/>
          <p:cNvSpPr>
            <a:spLocks noChangeArrowheads="1"/>
          </p:cNvSpPr>
          <p:nvPr/>
        </p:nvSpPr>
        <p:spPr bwMode="auto">
          <a:xfrm>
            <a:off x="827088" y="4767263"/>
            <a:ext cx="7929562" cy="415925"/>
          </a:xfrm>
          <a:prstGeom prst="roundRect">
            <a:avLst>
              <a:gd name="adj" fmla="val 5579"/>
            </a:avLst>
          </a:prstGeom>
          <a:gradFill rotWithShape="0">
            <a:gsLst>
              <a:gs pos="0">
                <a:srgbClr val="C5FFE2"/>
              </a:gs>
              <a:gs pos="100000">
                <a:srgbClr val="AADCC3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>
            <a:outerShdw dist="71842" dir="2700000" algn="ctr" rotWithShape="0">
              <a:srgbClr val="4D4D4D"/>
            </a:outerShdw>
          </a:effectLst>
        </p:spPr>
        <p:txBody>
          <a:bodyPr>
            <a:spAutoFit/>
          </a:bodyPr>
          <a:lstStyle/>
          <a:p>
            <a:pPr marL="0" lvl="1"/>
            <a:r>
              <a:rPr lang="ru-RU" sz="2000">
                <a:solidFill>
                  <a:srgbClr val="CC3300"/>
                </a:solidFill>
              </a:rPr>
              <a:t>Руководства, Приказы, Концепции, Положения, Стандарты</a:t>
            </a:r>
          </a:p>
        </p:txBody>
      </p:sp>
      <p:sp>
        <p:nvSpPr>
          <p:cNvPr id="15368" name="AutoShape 3"/>
          <p:cNvSpPr>
            <a:spLocks noChangeArrowheads="1"/>
          </p:cNvSpPr>
          <p:nvPr/>
        </p:nvSpPr>
        <p:spPr bwMode="auto">
          <a:xfrm>
            <a:off x="211138" y="5678488"/>
            <a:ext cx="8537575" cy="493712"/>
          </a:xfrm>
          <a:prstGeom prst="roundRect">
            <a:avLst>
              <a:gd name="adj" fmla="val 11838"/>
            </a:avLst>
          </a:prstGeom>
          <a:gradFill rotWithShape="0">
            <a:gsLst>
              <a:gs pos="0">
                <a:srgbClr val="B8DCD4"/>
              </a:gs>
              <a:gs pos="50000">
                <a:srgbClr val="D5FFF6"/>
              </a:gs>
              <a:gs pos="100000">
                <a:srgbClr val="B8DCD4"/>
              </a:gs>
            </a:gsLst>
            <a:lin ang="5400000" scaled="1"/>
          </a:gradFill>
          <a:ln w="9525">
            <a:solidFill>
              <a:srgbClr val="003399"/>
            </a:solidFill>
            <a:round/>
            <a:headEnd/>
            <a:tailEnd/>
          </a:ln>
          <a:effectLst>
            <a:outerShdw dist="71842" dir="2700000" algn="ctr" rotWithShape="0">
              <a:srgbClr val="4D4D4D"/>
            </a:outerShdw>
          </a:effec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 sz="2400" b="1">
                <a:solidFill>
                  <a:srgbClr val="000099"/>
                </a:solidFill>
                <a:latin typeface="Times New Roman" pitchFamily="18" charset="0"/>
              </a:rPr>
              <a:t>4. Собственные документы организации.                    </a:t>
            </a:r>
            <a:endParaRPr lang="ru-RU" sz="2400" b="1">
              <a:solidFill>
                <a:srgbClr val="FA8238"/>
              </a:solidFill>
              <a:latin typeface="Times New Roman" pitchFamily="18" charset="0"/>
            </a:endParaRPr>
          </a:p>
        </p:txBody>
      </p:sp>
      <p:sp>
        <p:nvSpPr>
          <p:cNvPr id="15369" name="AutoShape 4"/>
          <p:cNvSpPr>
            <a:spLocks noChangeArrowheads="1"/>
          </p:cNvSpPr>
          <p:nvPr/>
        </p:nvSpPr>
        <p:spPr bwMode="auto">
          <a:xfrm>
            <a:off x="827088" y="6308725"/>
            <a:ext cx="7929562" cy="415925"/>
          </a:xfrm>
          <a:prstGeom prst="roundRect">
            <a:avLst>
              <a:gd name="adj" fmla="val 5579"/>
            </a:avLst>
          </a:prstGeom>
          <a:gradFill rotWithShape="0">
            <a:gsLst>
              <a:gs pos="0">
                <a:srgbClr val="C5FFE2"/>
              </a:gs>
              <a:gs pos="100000">
                <a:srgbClr val="AADCC3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>
            <a:outerShdw dist="71842" dir="2700000" algn="ctr" rotWithShape="0">
              <a:srgbClr val="4D4D4D"/>
            </a:outerShdw>
          </a:effectLst>
        </p:spPr>
        <p:txBody>
          <a:bodyPr>
            <a:spAutoFit/>
          </a:bodyPr>
          <a:lstStyle/>
          <a:p>
            <a:pPr marL="0" lvl="1"/>
            <a:r>
              <a:rPr lang="ru-RU" sz="2000">
                <a:solidFill>
                  <a:srgbClr val="CC3300"/>
                </a:solidFill>
              </a:rPr>
              <a:t>Положения, Руководства, Приказы, Инструкции, Акты и др. </a:t>
            </a:r>
          </a:p>
        </p:txBody>
      </p:sp>
      <p:sp>
        <p:nvSpPr>
          <p:cNvPr id="15370" name="Номер слайда 5"/>
          <p:cNvSpPr txBox="1">
            <a:spLocks noGrp="1"/>
          </p:cNvSpPr>
          <p:nvPr/>
        </p:nvSpPr>
        <p:spPr bwMode="auto">
          <a:xfrm>
            <a:off x="7000875" y="6653213"/>
            <a:ext cx="2133600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E07FE19C-5E64-4E49-A925-FDB82CA302C6}" type="slidenum">
              <a:rPr lang="ru-RU" sz="1200">
                <a:latin typeface="Arial Black" pitchFamily="34" charset="0"/>
              </a:rPr>
              <a:pPr algn="r" eaLnBrk="1" hangingPunct="1"/>
              <a:t>2</a:t>
            </a:fld>
            <a:endParaRPr lang="ru-RU" sz="1200">
              <a:latin typeface="Arial Black" pitchFamily="34" charset="0"/>
            </a:endParaRPr>
          </a:p>
        </p:txBody>
      </p:sp>
      <p:sp>
        <p:nvSpPr>
          <p:cNvPr id="370690" name="Rectangle 2"/>
          <p:cNvSpPr>
            <a:spLocks noChangeArrowheads="1"/>
          </p:cNvSpPr>
          <p:nvPr/>
        </p:nvSpPr>
        <p:spPr bwMode="auto">
          <a:xfrm>
            <a:off x="0" y="0"/>
            <a:ext cx="9144000" cy="5000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algn="ctr">
              <a:defRPr/>
            </a:pPr>
            <a:r>
              <a:rPr lang="ru-RU" sz="32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Структура НПБ</a:t>
            </a:r>
          </a:p>
        </p:txBody>
      </p:sp>
    </p:spTree>
    <p:extLst>
      <p:ext uri="{BB962C8B-B14F-4D97-AF65-F5344CB8AC3E}">
        <p14:creationId xmlns:p14="http://schemas.microsoft.com/office/powerpoint/2010/main" val="837375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13" y="4005064"/>
            <a:ext cx="7702061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124744"/>
            <a:ext cx="6120680" cy="1353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59632" y="260648"/>
            <a:ext cx="74168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Особенности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обработки персональных данных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01569" y="3198167"/>
            <a:ext cx="45977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Предоставления оператором ПДн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елка углом 5"/>
          <p:cNvSpPr/>
          <p:nvPr/>
        </p:nvSpPr>
        <p:spPr>
          <a:xfrm rot="10800000" flipH="1">
            <a:off x="1835696" y="865607"/>
            <a:ext cx="586085" cy="108012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трелка углом 6"/>
          <p:cNvSpPr/>
          <p:nvPr/>
        </p:nvSpPr>
        <p:spPr>
          <a:xfrm rot="5400000" flipV="1">
            <a:off x="3285035" y="3275807"/>
            <a:ext cx="579850" cy="886236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8122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41695" y="649550"/>
            <a:ext cx="35023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Права субъектов ПДн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49550"/>
            <a:ext cx="5181600" cy="555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трелка углом 4"/>
          <p:cNvSpPr/>
          <p:nvPr/>
        </p:nvSpPr>
        <p:spPr>
          <a:xfrm flipH="1" flipV="1">
            <a:off x="5724128" y="1203207"/>
            <a:ext cx="461644" cy="2736304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6130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05" y="1412775"/>
            <a:ext cx="6772622" cy="5318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716016" y="476672"/>
            <a:ext cx="37837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Обязанности оператора</a:t>
            </a:r>
          </a:p>
        </p:txBody>
      </p:sp>
      <p:sp>
        <p:nvSpPr>
          <p:cNvPr id="3" name="Стрелка углом 2"/>
          <p:cNvSpPr/>
          <p:nvPr/>
        </p:nvSpPr>
        <p:spPr>
          <a:xfrm rot="5400000" flipV="1">
            <a:off x="4001963" y="812103"/>
            <a:ext cx="674491" cy="52685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2128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9735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</a:rPr>
              <a:t>Меры по обеспечению безопасности персональных данных при их обработке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850732"/>
            <a:ext cx="38638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Безопасность ПДн обеспечивается: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2"/>
          <p:cNvSpPr>
            <a:spLocks noChangeArrowheads="1"/>
          </p:cNvSpPr>
          <p:nvPr/>
        </p:nvSpPr>
        <p:spPr bwMode="auto">
          <a:xfrm>
            <a:off x="313538" y="1268760"/>
            <a:ext cx="8351838" cy="646331"/>
          </a:xfrm>
          <a:prstGeom prst="rect">
            <a:avLst/>
          </a:prstGeom>
          <a:solidFill>
            <a:srgbClr val="FBE897"/>
          </a:solidFill>
          <a:ln w="19050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1)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определением </a:t>
            </a:r>
            <a:r>
              <a:rPr lang="ru-RU" b="1" dirty="0">
                <a:solidFill>
                  <a:srgbClr val="A40000"/>
                </a:solidFill>
                <a:latin typeface="Times New Roman" pitchFamily="18" charset="0"/>
                <a:cs typeface="Times New Roman" pitchFamily="18" charset="0"/>
              </a:rPr>
              <a:t>угроз</a:t>
            </a:r>
            <a:r>
              <a:rPr lang="ru-RU" dirty="0">
                <a:solidFill>
                  <a:srgbClr val="A4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безопасности персональных данных при их обработке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ИСПДн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</a:t>
            </a:r>
          </a:p>
        </p:txBody>
      </p:sp>
      <p:sp>
        <p:nvSpPr>
          <p:cNvPr id="5" name="Прямоугольник 7"/>
          <p:cNvSpPr>
            <a:spLocks noChangeArrowheads="1"/>
          </p:cNvSpPr>
          <p:nvPr/>
        </p:nvSpPr>
        <p:spPr bwMode="auto">
          <a:xfrm>
            <a:off x="316713" y="1988840"/>
            <a:ext cx="8351838" cy="646331"/>
          </a:xfrm>
          <a:prstGeom prst="rect">
            <a:avLst/>
          </a:prstGeom>
          <a:solidFill>
            <a:srgbClr val="FBE897"/>
          </a:solidFill>
          <a:ln w="19050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2)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применением организационных и технических мер по обеспечению безопасности ПДн при их обработке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ИСПДн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8"/>
          <p:cNvSpPr>
            <a:spLocks noChangeArrowheads="1"/>
          </p:cNvSpPr>
          <p:nvPr/>
        </p:nvSpPr>
        <p:spPr bwMode="auto">
          <a:xfrm>
            <a:off x="313538" y="2708920"/>
            <a:ext cx="8351838" cy="646331"/>
          </a:xfrm>
          <a:prstGeom prst="rect">
            <a:avLst/>
          </a:prstGeom>
          <a:solidFill>
            <a:srgbClr val="FBE897"/>
          </a:solidFill>
          <a:ln w="19050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3)  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применением прошедших в установленном порядке </a:t>
            </a:r>
            <a:r>
              <a:rPr lang="ru-RU">
                <a:solidFill>
                  <a:srgbClr val="A40000"/>
                </a:solidFill>
                <a:latin typeface="Times New Roman" pitchFamily="18" charset="0"/>
                <a:cs typeface="Times New Roman" pitchFamily="18" charset="0"/>
              </a:rPr>
              <a:t>процедуру оценки соответствия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средств защиты информации;</a:t>
            </a:r>
          </a:p>
        </p:txBody>
      </p:sp>
      <p:sp>
        <p:nvSpPr>
          <p:cNvPr id="7" name="Прямоугольник 9"/>
          <p:cNvSpPr>
            <a:spLocks noChangeArrowheads="1"/>
          </p:cNvSpPr>
          <p:nvPr/>
        </p:nvSpPr>
        <p:spPr bwMode="auto">
          <a:xfrm>
            <a:off x="316713" y="3429000"/>
            <a:ext cx="8351838" cy="646331"/>
          </a:xfrm>
          <a:prstGeom prst="rect">
            <a:avLst/>
          </a:prstGeom>
          <a:solidFill>
            <a:srgbClr val="FBE897"/>
          </a:solidFill>
          <a:ln w="19050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4)  </a:t>
            </a:r>
            <a:r>
              <a:rPr lang="ru-RU">
                <a:solidFill>
                  <a:srgbClr val="A40000"/>
                </a:solidFill>
                <a:latin typeface="Times New Roman" pitchFamily="18" charset="0"/>
                <a:cs typeface="Times New Roman" pitchFamily="18" charset="0"/>
              </a:rPr>
              <a:t>оценкой эффективности 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принимаемых мер по обеспечению безопасности персональных данных до ввода ИСПДн в эксплуатацию;</a:t>
            </a:r>
          </a:p>
        </p:txBody>
      </p:sp>
      <p:sp>
        <p:nvSpPr>
          <p:cNvPr id="8" name="Прямоугольник 2"/>
          <p:cNvSpPr>
            <a:spLocks noChangeArrowheads="1"/>
          </p:cNvSpPr>
          <p:nvPr/>
        </p:nvSpPr>
        <p:spPr bwMode="auto">
          <a:xfrm>
            <a:off x="313539" y="4149080"/>
            <a:ext cx="8351838" cy="369332"/>
          </a:xfrm>
          <a:prstGeom prst="rect">
            <a:avLst/>
          </a:prstGeom>
          <a:solidFill>
            <a:srgbClr val="FBE897"/>
          </a:solidFill>
          <a:ln w="19050">
            <a:solidFill>
              <a:srgbClr val="C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5) </a:t>
            </a:r>
            <a:r>
              <a:rPr lang="ru-RU" dirty="0">
                <a:solidFill>
                  <a:srgbClr val="A40000"/>
                </a:solidFill>
                <a:latin typeface="Times New Roman" pitchFamily="18" charset="0"/>
                <a:cs typeface="Times New Roman" pitchFamily="18" charset="0"/>
              </a:rPr>
              <a:t>учетом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машинных носителей персональных данных;</a:t>
            </a:r>
          </a:p>
        </p:txBody>
      </p:sp>
      <p:sp>
        <p:nvSpPr>
          <p:cNvPr id="9" name="Прямоугольник 7"/>
          <p:cNvSpPr>
            <a:spLocks noChangeArrowheads="1"/>
          </p:cNvSpPr>
          <p:nvPr/>
        </p:nvSpPr>
        <p:spPr bwMode="auto">
          <a:xfrm>
            <a:off x="307187" y="4612114"/>
            <a:ext cx="8358189" cy="369332"/>
          </a:xfrm>
          <a:prstGeom prst="rect">
            <a:avLst/>
          </a:prstGeom>
          <a:solidFill>
            <a:srgbClr val="FBE897"/>
          </a:solidFill>
          <a:ln w="19050">
            <a:solidFill>
              <a:srgbClr val="C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6) </a:t>
            </a:r>
            <a:r>
              <a:rPr lang="ru-RU" dirty="0">
                <a:solidFill>
                  <a:srgbClr val="A40000"/>
                </a:solidFill>
                <a:latin typeface="Times New Roman" pitchFamily="18" charset="0"/>
                <a:cs typeface="Times New Roman" pitchFamily="18" charset="0"/>
              </a:rPr>
              <a:t>обнаружением фактов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несанкционированного доступа к ПДн и принятием мер;</a:t>
            </a:r>
          </a:p>
        </p:txBody>
      </p:sp>
      <p:sp>
        <p:nvSpPr>
          <p:cNvPr id="13" name="Прямоугольник 8"/>
          <p:cNvSpPr>
            <a:spLocks noChangeArrowheads="1"/>
          </p:cNvSpPr>
          <p:nvPr/>
        </p:nvSpPr>
        <p:spPr bwMode="auto">
          <a:xfrm>
            <a:off x="307187" y="5589240"/>
            <a:ext cx="8361364" cy="923330"/>
          </a:xfrm>
          <a:prstGeom prst="rect">
            <a:avLst/>
          </a:prstGeom>
          <a:solidFill>
            <a:srgbClr val="FBE897"/>
          </a:solidFill>
          <a:ln w="19050">
            <a:solidFill>
              <a:srgbClr val="C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8)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установлением </a:t>
            </a:r>
            <a:r>
              <a:rPr lang="ru-RU" dirty="0">
                <a:solidFill>
                  <a:srgbClr val="A40000"/>
                </a:solidFill>
                <a:latin typeface="Times New Roman" pitchFamily="18" charset="0"/>
                <a:cs typeface="Times New Roman" pitchFamily="18" charset="0"/>
              </a:rPr>
              <a:t>правил доступа к ПДн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обрабатываемым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ИСПДн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а также обеспечением регистрации и учета всех действий, совершаемых с персональными данными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ИСПДн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</a:t>
            </a:r>
          </a:p>
        </p:txBody>
      </p:sp>
      <p:sp>
        <p:nvSpPr>
          <p:cNvPr id="14" name="Прямоугольник 10"/>
          <p:cNvSpPr>
            <a:spLocks noChangeArrowheads="1"/>
          </p:cNvSpPr>
          <p:nvPr/>
        </p:nvSpPr>
        <p:spPr bwMode="auto">
          <a:xfrm>
            <a:off x="313538" y="5085184"/>
            <a:ext cx="8355013" cy="369332"/>
          </a:xfrm>
          <a:prstGeom prst="rect">
            <a:avLst/>
          </a:prstGeom>
          <a:solidFill>
            <a:srgbClr val="FBE897"/>
          </a:solidFill>
          <a:ln w="19050">
            <a:solidFill>
              <a:srgbClr val="C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7) </a:t>
            </a:r>
            <a:r>
              <a:rPr lang="ru-RU" dirty="0">
                <a:solidFill>
                  <a:srgbClr val="A40000"/>
                </a:solidFill>
                <a:latin typeface="Times New Roman" pitchFamily="18" charset="0"/>
                <a:cs typeface="Times New Roman" pitchFamily="18" charset="0"/>
              </a:rPr>
              <a:t>восстановлением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ПДн, модифицированных или уничтоженных вследствие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НСД;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74203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9735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</a:rPr>
              <a:t>Меры по обеспечению безопасности персональных данных при их обработке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870743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488" indent="360363" algn="just">
              <a:buClr>
                <a:srgbClr val="FF0000"/>
              </a:buCl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Правительство РФ  с учетом:</a:t>
            </a:r>
          </a:p>
          <a:p>
            <a:pPr marL="90488" indent="360363" algn="just">
              <a:buClr>
                <a:srgbClr val="FF0000"/>
              </a:buCl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возможного вреда субъекту ПДн, </a:t>
            </a:r>
          </a:p>
          <a:p>
            <a:pPr marL="90488" indent="360363" algn="just">
              <a:buClr>
                <a:srgbClr val="FF0000"/>
              </a:buCl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объема и содержания ПДн, </a:t>
            </a:r>
          </a:p>
          <a:p>
            <a:pPr marL="90488" indent="360363" algn="just">
              <a:buClr>
                <a:srgbClr val="FF0000"/>
              </a:buCl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вида деятельности, при котором обрабатываются ПДн, </a:t>
            </a:r>
          </a:p>
          <a:p>
            <a:pPr marL="90488" indent="360363" algn="just">
              <a:buClr>
                <a:srgbClr val="FF0000"/>
              </a:buCl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актуальности угроз безопасности ПДн, </a:t>
            </a:r>
          </a:p>
          <a:p>
            <a:pPr marL="90488" algn="just">
              <a:buClr>
                <a:srgbClr val="FF0000"/>
              </a:buClr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устанавливает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217033" y="2921000"/>
            <a:ext cx="6769100" cy="708025"/>
          </a:xfrm>
          <a:prstGeom prst="rect">
            <a:avLst/>
          </a:prstGeom>
          <a:solidFill>
            <a:srgbClr val="FAFC96"/>
          </a:solidFill>
          <a:ln w="9525">
            <a:solidFill>
              <a:srgbClr val="A4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000" dirty="0">
                <a:solidFill>
                  <a:srgbClr val="A40000"/>
                </a:solidFill>
                <a:latin typeface="Times New Roman" pitchFamily="18" charset="0"/>
                <a:cs typeface="Times New Roman" pitchFamily="18" charset="0"/>
              </a:rPr>
              <a:t>Уровни защищенности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ПДн при их обработке в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ИСПДн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 зависимости от угроз безопасности этих данных.</a:t>
            </a:r>
          </a:p>
        </p:txBody>
      </p:sp>
      <p:sp>
        <p:nvSpPr>
          <p:cNvPr id="5" name="Прямоугольник 6"/>
          <p:cNvSpPr>
            <a:spLocks noChangeArrowheads="1"/>
          </p:cNvSpPr>
          <p:nvPr/>
        </p:nvSpPr>
        <p:spPr bwMode="auto">
          <a:xfrm>
            <a:off x="215445" y="3784600"/>
            <a:ext cx="6769100" cy="1016000"/>
          </a:xfrm>
          <a:prstGeom prst="rect">
            <a:avLst/>
          </a:prstGeom>
          <a:solidFill>
            <a:srgbClr val="FAFC96"/>
          </a:solidFill>
          <a:ln w="9525">
            <a:solidFill>
              <a:srgbClr val="A4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000" dirty="0">
                <a:solidFill>
                  <a:srgbClr val="A40000"/>
                </a:solidFill>
                <a:latin typeface="Times New Roman" pitchFamily="18" charset="0"/>
                <a:cs typeface="Times New Roman" pitchFamily="18" charset="0"/>
              </a:rPr>
              <a:t>Требования к защите ПДн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 их обработке в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ИСПДн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исполнение которых обеспечивает установленные уровни защищенности ПДн. </a:t>
            </a:r>
          </a:p>
        </p:txBody>
      </p:sp>
      <p:sp>
        <p:nvSpPr>
          <p:cNvPr id="6" name="Прямоугольник 7"/>
          <p:cNvSpPr>
            <a:spLocks noChangeArrowheads="1"/>
          </p:cNvSpPr>
          <p:nvPr/>
        </p:nvSpPr>
        <p:spPr bwMode="auto">
          <a:xfrm>
            <a:off x="212270" y="5008563"/>
            <a:ext cx="6769100" cy="1323975"/>
          </a:xfrm>
          <a:prstGeom prst="rect">
            <a:avLst/>
          </a:prstGeom>
          <a:solidFill>
            <a:srgbClr val="FAFC96"/>
          </a:solidFill>
          <a:ln w="9525">
            <a:solidFill>
              <a:srgbClr val="A4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90488" algn="just">
              <a:buClr>
                <a:srgbClr val="FF0000"/>
              </a:buClr>
              <a:buFont typeface="Arial" charset="0"/>
              <a:buNone/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000">
                <a:solidFill>
                  <a:srgbClr val="A40000"/>
                </a:solidFill>
                <a:latin typeface="Times New Roman" pitchFamily="18" charset="0"/>
                <a:cs typeface="Times New Roman" pitchFamily="18" charset="0"/>
              </a:rPr>
              <a:t>Требования к материальным носителям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биометрических персональных данных и технологиям хранения таких данных вне информационных систем персональных данных.</a:t>
            </a:r>
          </a:p>
        </p:txBody>
      </p:sp>
      <p:sp>
        <p:nvSpPr>
          <p:cNvPr id="7" name="Прямоугольник 11"/>
          <p:cNvSpPr>
            <a:spLocks noChangeArrowheads="1"/>
          </p:cNvSpPr>
          <p:nvPr/>
        </p:nvSpPr>
        <p:spPr bwMode="auto">
          <a:xfrm>
            <a:off x="7213145" y="2931681"/>
            <a:ext cx="1670050" cy="707886"/>
          </a:xfrm>
          <a:prstGeom prst="rect">
            <a:avLst/>
          </a:prstGeom>
          <a:solidFill>
            <a:srgbClr val="FBE897"/>
          </a:solidFill>
          <a:ln w="19050">
            <a:solidFill>
              <a:srgbClr val="00206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dirty="0" smtClean="0">
                <a:solidFill>
                  <a:srgbClr val="A40000"/>
                </a:solidFill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en-US" sz="2000" dirty="0" smtClean="0">
                <a:solidFill>
                  <a:srgbClr val="A40000"/>
                </a:solidFill>
                <a:latin typeface="Times New Roman" pitchFamily="18" charset="0"/>
                <a:cs typeface="Times New Roman" pitchFamily="18" charset="0"/>
              </a:rPr>
              <a:t>1119</a:t>
            </a:r>
            <a:r>
              <a:rPr lang="ru-RU" sz="2000" dirty="0" smtClean="0">
                <a:solidFill>
                  <a:srgbClr val="A40000"/>
                </a:solidFill>
                <a:latin typeface="Times New Roman" pitchFamily="18" charset="0"/>
                <a:cs typeface="Times New Roman" pitchFamily="18" charset="0"/>
              </a:rPr>
              <a:t> 2012г</a:t>
            </a:r>
            <a:endParaRPr lang="ru-RU" sz="2000" dirty="0">
              <a:solidFill>
                <a:srgbClr val="A4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12"/>
          <p:cNvSpPr>
            <a:spLocks noChangeArrowheads="1"/>
          </p:cNvSpPr>
          <p:nvPr/>
        </p:nvSpPr>
        <p:spPr bwMode="auto">
          <a:xfrm>
            <a:off x="7165360" y="4139214"/>
            <a:ext cx="1695450" cy="400110"/>
          </a:xfrm>
          <a:prstGeom prst="rect">
            <a:avLst/>
          </a:prstGeom>
          <a:solidFill>
            <a:srgbClr val="FBE897"/>
          </a:solidFill>
          <a:ln w="19050">
            <a:solidFill>
              <a:srgbClr val="00206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A40000"/>
                </a:solidFill>
                <a:latin typeface="Times New Roman" pitchFamily="18" charset="0"/>
                <a:cs typeface="Times New Roman" pitchFamily="18" charset="0"/>
              </a:rPr>
              <a:t>ПП №1119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190760" y="5470495"/>
            <a:ext cx="1695450" cy="400110"/>
          </a:xfrm>
          <a:prstGeom prst="rect">
            <a:avLst/>
          </a:prstGeom>
          <a:solidFill>
            <a:srgbClr val="FBE897"/>
          </a:solidFill>
          <a:ln w="19050">
            <a:solidFill>
              <a:srgbClr val="002060"/>
            </a:solidFill>
          </a:ln>
        </p:spPr>
        <p:txBody>
          <a:bodyPr>
            <a:spAutoFit/>
          </a:bodyPr>
          <a:lstStyle/>
          <a:p>
            <a:pPr algn="ctr">
              <a:buClr>
                <a:srgbClr val="FF0000"/>
              </a:buClr>
              <a:buFont typeface="Arial" charset="0"/>
              <a:buNone/>
              <a:defRPr/>
            </a:pPr>
            <a:r>
              <a:rPr lang="ru-RU" sz="2000" dirty="0" smtClean="0">
                <a:solidFill>
                  <a:srgbClr val="A40000"/>
                </a:solidFill>
                <a:latin typeface="Times New Roman" pitchFamily="18" charset="0"/>
                <a:cs typeface="Times New Roman" pitchFamily="18" charset="0"/>
              </a:rPr>
              <a:t>ПП №512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74203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827584" y="188640"/>
            <a:ext cx="73453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895350"/>
            <a:r>
              <a:rPr lang="ru-RU" i="1" dirty="0">
                <a:latin typeface="Times New Roman" pitchFamily="18" charset="0"/>
              </a:rPr>
              <a:t>    </a:t>
            </a:r>
            <a:r>
              <a:rPr lang="ru-RU" sz="2400" b="1" dirty="0" smtClean="0">
                <a:latin typeface="Times New Roman" pitchFamily="18" charset="0"/>
              </a:rPr>
              <a:t>Ответственность</a:t>
            </a:r>
            <a:endParaRPr lang="ru-RU" sz="2400" b="1" dirty="0">
              <a:latin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268760"/>
            <a:ext cx="2922595" cy="43581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FontTx/>
              <a:buChar char="•"/>
              <a:defRPr/>
            </a:pPr>
            <a:r>
              <a:rPr lang="ru-RU" dirty="0" smtClean="0">
                <a:latin typeface="Georgia" pitchFamily="18" charset="0"/>
              </a:rPr>
              <a:t>Уголовная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FontTx/>
              <a:buChar char="•"/>
              <a:defRPr/>
            </a:pPr>
            <a:endParaRPr lang="ru-RU" dirty="0" smtClean="0">
              <a:latin typeface="Georgia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FontTx/>
              <a:buChar char="•"/>
              <a:defRPr/>
            </a:pPr>
            <a:endParaRPr lang="ru-RU" dirty="0">
              <a:latin typeface="Georgia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FontTx/>
              <a:buChar char="•"/>
              <a:defRPr/>
            </a:pPr>
            <a:endParaRPr lang="ru-RU" dirty="0" smtClean="0">
              <a:latin typeface="Georgia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FontTx/>
              <a:buChar char="•"/>
              <a:defRPr/>
            </a:pPr>
            <a:endParaRPr lang="ru-RU" dirty="0" smtClean="0">
              <a:latin typeface="Georgia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FontTx/>
              <a:buChar char="•"/>
              <a:defRPr/>
            </a:pPr>
            <a:r>
              <a:rPr lang="ru-RU" dirty="0" smtClean="0">
                <a:latin typeface="Georgia" pitchFamily="18" charset="0"/>
              </a:rPr>
              <a:t>Административная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FontTx/>
              <a:buChar char="•"/>
              <a:defRPr/>
            </a:pPr>
            <a:endParaRPr lang="ru-RU" dirty="0" smtClean="0">
              <a:latin typeface="Georgia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FontTx/>
              <a:buChar char="•"/>
              <a:defRPr/>
            </a:pPr>
            <a:endParaRPr lang="ru-RU" dirty="0">
              <a:latin typeface="Georgia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FontTx/>
              <a:buChar char="•"/>
              <a:defRPr/>
            </a:pPr>
            <a:endParaRPr lang="ru-RU" dirty="0" smtClean="0">
              <a:latin typeface="Georgia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FontTx/>
              <a:buChar char="•"/>
              <a:defRPr/>
            </a:pPr>
            <a:endParaRPr lang="ru-RU" dirty="0" smtClean="0">
              <a:latin typeface="Georgia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FontTx/>
              <a:buChar char="•"/>
              <a:defRPr/>
            </a:pPr>
            <a:endParaRPr lang="ru-RU" dirty="0" smtClean="0">
              <a:latin typeface="Georgia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FontTx/>
              <a:buChar char="•"/>
              <a:defRPr/>
            </a:pPr>
            <a:r>
              <a:rPr lang="ru-RU" dirty="0" smtClean="0">
                <a:latin typeface="Georgia" pitchFamily="18" charset="0"/>
              </a:rPr>
              <a:t>Гражданско-правовая</a:t>
            </a:r>
            <a:endParaRPr lang="ru-RU" dirty="0">
              <a:latin typeface="Georgia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FontTx/>
              <a:buChar char="•"/>
              <a:defRPr/>
            </a:pPr>
            <a:endParaRPr lang="ru-RU" dirty="0"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29755" y="1268760"/>
            <a:ext cx="36023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ru-RU" dirty="0" smtClean="0"/>
              <a:t>   Ст. 137, 140, 171, 183, 272 УК РФ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148158" y="249289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ru-RU" dirty="0" smtClean="0"/>
              <a:t>  Ст. 5.39+3.12, 13.11, 13.12, 13.14 КоАП РФ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ru-RU" dirty="0" smtClean="0"/>
              <a:t>  Ст. 19.5 КоАП РФ 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ru-RU" dirty="0" smtClean="0"/>
              <a:t>  Ст. 19.7 КоАП РФ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148158" y="490709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ru-RU" dirty="0" smtClean="0"/>
              <a:t>   Иски со стороны работников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76463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7561" y="188640"/>
            <a:ext cx="25005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30000"/>
              </a:spcBef>
              <a:buFontTx/>
              <a:buNone/>
            </a:pPr>
            <a:r>
              <a:rPr lang="ru-RU" sz="2400" b="1" dirty="0" smtClean="0">
                <a:latin typeface="Times New Roman" pitchFamily="18" charset="0"/>
              </a:rPr>
              <a:t>Санкции УК РФ</a:t>
            </a:r>
            <a:endParaRPr lang="ru-RU" sz="2400" b="1" dirty="0">
              <a:latin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980728"/>
            <a:ext cx="7776864" cy="5028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</a:rPr>
              <a:t>Ст. 137 УК РФ «Нарушение неприкосновенности частной жизни» До 4 лет лишения свободы.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</a:rPr>
              <a:t>Ст. 140 УК РФ «Отказ в предоставлении гражданину информации» Штраф – ЗП за 18 мес. или лишение права занимать определенные должности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</a:rPr>
              <a:t>Ст. 171 УК РФ «Незаконное предпринимательство». До 5 лет лишения свободы со штрафом.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</a:rPr>
              <a:t>Ст. 183 УК РФ «Незаконное получение и разглашение сведений, составляющих коммерческую, налоговую или банковскую тайну». До 10 лет лишения свободы.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</a:rPr>
              <a:t>Ст. 272 «Неправомерный доступ к компьютерной информации». До 5 лет лишения свободы</a:t>
            </a:r>
          </a:p>
        </p:txBody>
      </p:sp>
    </p:spTree>
    <p:extLst>
      <p:ext uri="{BB962C8B-B14F-4D97-AF65-F5344CB8AC3E}">
        <p14:creationId xmlns:p14="http://schemas.microsoft.com/office/powerpoint/2010/main" val="24776463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4376" y="260648"/>
            <a:ext cx="70956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30000"/>
              </a:spcBef>
              <a:buFontTx/>
              <a:buNone/>
            </a:pPr>
            <a:r>
              <a:rPr lang="ru-RU" sz="2400" b="1" dirty="0" smtClean="0">
                <a:latin typeface="Times New Roman" pitchFamily="18" charset="0"/>
              </a:rPr>
              <a:t>Санкции КоАП РФ</a:t>
            </a:r>
            <a:endParaRPr lang="ru-RU" sz="2400" b="1" dirty="0">
              <a:latin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83448" y="1124744"/>
            <a:ext cx="7776864" cy="5028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</a:rPr>
              <a:t>Ст. 5.39 КоАП РФ «Отказ в предоставлении гражданину информации» Штраф – до 3000 руб. + ст. 3.12 КоАП РФ «Административное приостановление деятельности»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</a:rPr>
              <a:t>Ст. 13.11 КоАП РФ «Нарушение установленного законом сбора, хранения, использования или распространения информации о гражданах (персональных данных)»  Штраф – до 10000 руб. 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</a:rPr>
              <a:t>Ст. 13.14 КоАП РФ «Разглашение информации с ограниченным доступом» - Штраф – до 5000 руб.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</a:rPr>
              <a:t>Ст. 19.5 «Невыполнение предписания» - Штраф – до 20000 руб.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</a:rPr>
              <a:t>Ст. 19.7 «Не предоставление сведений (информации) по запросу» (гос. органа) - Штраф – до 5000 руб.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endParaRPr lang="ru-RU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76463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9713" y="1700808"/>
            <a:ext cx="8496944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Обязательные работы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выполнение осужденным в свободное от основной работы или учебы время бесплатных общественно полезных работ. Вид обязательных работ и объекты, на которых они отбываются, определяются органами местного самоуправления по согласованию с уголовно исполнительными инспекциями.</a:t>
            </a:r>
          </a:p>
          <a:p>
            <a:pPr algn="just"/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Исправительные работы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назначаются осужденному, не имеющему основного места работы, и отбываются в местах, определяемых органом местного самоуправления по согласованию с органом, исполняющим наказания в виде исправительных работ, но в районе места жительства осужденного.</a:t>
            </a:r>
          </a:p>
          <a:p>
            <a:pPr algn="just"/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Ограничения свободы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заключается в содержании осужденного, достигшего к моменту вынесения судом приговора восемнадцатилетнего возраста, в специальном учреждении без изоляции от общества в условиях осуществления за ним надзора.</a:t>
            </a:r>
          </a:p>
          <a:p>
            <a:pPr algn="just"/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Арест заключается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содержании осужденного в условиях строгой изоляции от общества и устанавливается на срок от одного до шести месяцев. В случае замены обязательных работ или исправительных работ арестом он может быть назначен на срок менее одного месяца.</a:t>
            </a:r>
          </a:p>
          <a:p>
            <a:pPr algn="just"/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Лишения свободы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заключается в изоляции осужденного от общества путем направления его в колонию – поселение, помещения в воспитательную колонию, лечебное исправительное учреждение, исправительную колонию общего, строгого или особого режима либо в тюрьму.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67671" y="188640"/>
            <a:ext cx="50405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Понятия, цели и виды наказаний.</a:t>
            </a:r>
          </a:p>
        </p:txBody>
      </p:sp>
    </p:spTree>
    <p:extLst>
      <p:ext uri="{BB962C8B-B14F-4D97-AF65-F5344CB8AC3E}">
        <p14:creationId xmlns:p14="http://schemas.microsoft.com/office/powerpoint/2010/main" val="2471809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2884006"/>
            <a:ext cx="77048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Спасибо 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внимание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6323480"/>
            <a:ext cx="60841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вопросам обращаться: Начальник отдела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защите информации,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Платонов Евгений Леонидович (4242</a:t>
            </a:r>
            <a:r>
              <a:rPr lang="ru-RU" sz="1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1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28-67-18, (4242) 50-54-12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1809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500063"/>
          </a:xfrm>
        </p:spPr>
        <p:txBody>
          <a:bodyPr anchorCtr="0">
            <a:noAutofit/>
          </a:bodyPr>
          <a:lstStyle/>
          <a:p>
            <a:pPr eaLnBrk="1" hangingPunct="1">
              <a:defRPr/>
            </a:pPr>
            <a:r>
              <a:rPr lang="ru-RU" sz="3200" b="1" dirty="0" smtClean="0">
                <a:latin typeface="Times New Roman" pitchFamily="18" charset="0"/>
              </a:rPr>
              <a:t>Основные законы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500063"/>
            <a:ext cx="9144000" cy="6143625"/>
          </a:xfrm>
        </p:spPr>
        <p:txBody>
          <a:bodyPr>
            <a:normAutofit lnSpcReduction="10000"/>
          </a:bodyPr>
          <a:lstStyle/>
          <a:p>
            <a:pPr marL="457200" indent="-457200" algn="just" eaLnBrk="1" hangingPunct="1">
              <a:spcBef>
                <a:spcPct val="30000"/>
              </a:spcBef>
              <a:buFont typeface="Arial" charset="0"/>
              <a:buAutoNum type="arabicPeriod"/>
              <a:defRPr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Конституция  Российской Федерации, от 12.12.1993 (с поправками от 30 декабря 2008 г.).</a:t>
            </a:r>
          </a:p>
          <a:p>
            <a:pPr marL="457200" indent="-457200" algn="just" eaLnBrk="1" hangingPunct="1">
              <a:spcBef>
                <a:spcPct val="30000"/>
              </a:spcBef>
              <a:buFont typeface="Arial" charset="0"/>
              <a:buAutoNum type="arabicPeriod"/>
              <a:defRPr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Конвенция Совета Европы «О защите физических лиц при автоматизированной обработке персональных данных» </a:t>
            </a:r>
            <a:br>
              <a:rPr lang="ru-RU" sz="2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100" i="1" dirty="0" smtClean="0">
                <a:latin typeface="Times New Roman" pitchFamily="18" charset="0"/>
                <a:cs typeface="Times New Roman" pitchFamily="18" charset="0"/>
              </a:rPr>
              <a:t>Convention for the Protection of Individuals with regard to Automatic Processing ETS 108)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Страсбург, 28 января 1981 года. Подписана Россией 7 ноября 2001 г.</a:t>
            </a:r>
          </a:p>
          <a:p>
            <a:pPr marL="457200" indent="-457200" algn="just" eaLnBrk="1" hangingPunct="1">
              <a:spcBef>
                <a:spcPct val="30000"/>
              </a:spcBef>
              <a:buFont typeface="Arial" charset="0"/>
              <a:buAutoNum type="arabicPeriod"/>
              <a:defRPr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Федеральный закон от 19.12.2005 № 160-ФЗ «О ратификации Конвенции Совета Европы «О защите физических лиц при автоматизированной обработке персональных данных».</a:t>
            </a:r>
          </a:p>
          <a:p>
            <a:pPr marL="457200" indent="-457200" algn="just" eaLnBrk="1" hangingPunct="1">
              <a:spcBef>
                <a:spcPct val="30000"/>
              </a:spcBef>
              <a:buFont typeface="Arial" charset="0"/>
              <a:buAutoNum type="arabicPeriod"/>
              <a:defRPr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Федеральный закон от 27.07.2006 г. № 152-ФЗ</a:t>
            </a:r>
            <a:br>
              <a:rPr lang="ru-RU" sz="2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«О персональных данных»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(с изменениями и дополнениями).</a:t>
            </a:r>
            <a:endParaRPr lang="ru-RU" sz="21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 eaLnBrk="1" hangingPunct="1">
              <a:spcBef>
                <a:spcPct val="30000"/>
              </a:spcBef>
              <a:buFont typeface="Arial" charset="0"/>
              <a:buAutoNum type="arabicPeriod"/>
              <a:defRPr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Гражданский кодекс Российской Федерации. Часть первая от 30.11.94 г. №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51-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ФЗ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Часть вторая от 26.01.96 г. № 14-ФЗ. Часть третья от 26.11.2001 г. № 146-ФЗ. Часть четвертая от 18.12.2006 г.  № 230-ФЗ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(с изменениями и дополнениями)</a:t>
            </a:r>
            <a:endParaRPr lang="ru-RU" sz="21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 eaLnBrk="1" hangingPunct="1">
              <a:spcBef>
                <a:spcPct val="30000"/>
              </a:spcBef>
              <a:buFont typeface="Arial" charset="0"/>
              <a:buAutoNum type="arabicPeriod"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Трудовой кодекс Российской Федерации от 30.12.2001 г.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№ 197-ФЗ (ТК РФ) (с изменениями и дополнениями)</a:t>
            </a:r>
          </a:p>
          <a:p>
            <a:pPr marL="457200" indent="-457200" algn="just" eaLnBrk="1" hangingPunct="1">
              <a:spcBef>
                <a:spcPct val="30000"/>
              </a:spcBef>
              <a:buClr>
                <a:srgbClr val="FF0000"/>
              </a:buClr>
              <a:buFont typeface="Wingdings" pitchFamily="2" charset="2"/>
              <a:buNone/>
              <a:defRPr/>
            </a:pPr>
            <a:endParaRPr lang="ru-RU" sz="2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00875" y="6653213"/>
            <a:ext cx="2133600" cy="204787"/>
          </a:xfrm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A1DD9A27-DEF6-4965-A4BD-167218699DBB}" type="slidenum">
              <a:rPr lang="ru-RU" smtClean="0">
                <a:effectLst/>
                <a:latin typeface="Arial Black" pitchFamily="34" charset="0"/>
              </a:rPr>
              <a:pPr>
                <a:defRPr/>
              </a:pPr>
              <a:t>3</a:t>
            </a:fld>
            <a:endParaRPr lang="ru-RU" smtClean="0">
              <a:effectLst/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8182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500063"/>
          </a:xfrm>
        </p:spPr>
        <p:txBody>
          <a:bodyPr anchorCtr="0">
            <a:noAutofit/>
          </a:bodyPr>
          <a:lstStyle/>
          <a:p>
            <a:pPr eaLnBrk="1" hangingPunct="1">
              <a:defRPr/>
            </a:pPr>
            <a:r>
              <a:rPr lang="ru-RU" sz="3200" b="1" dirty="0" smtClean="0">
                <a:latin typeface="Times New Roman" pitchFamily="18" charset="0"/>
              </a:rPr>
              <a:t>Основные законы</a:t>
            </a:r>
            <a:endParaRPr lang="ru-RU" sz="3200" b="1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981075"/>
            <a:ext cx="9144000" cy="5665788"/>
          </a:xfrm>
        </p:spPr>
        <p:txBody>
          <a:bodyPr/>
          <a:lstStyle/>
          <a:p>
            <a:pPr marL="609600" indent="-609600" algn="just" eaLnBrk="1" hangingPunct="1">
              <a:spcBef>
                <a:spcPct val="30000"/>
              </a:spcBef>
              <a:buFont typeface="Arial" charset="0"/>
              <a:buAutoNum type="arabicPeriod" startAt="7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Федеральный закон от 27.07.2006 г. № 149-ФЗ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«Об информации, информационных технологиях и о защите информации». </a:t>
            </a:r>
          </a:p>
          <a:p>
            <a:pPr marL="609600" indent="-609600" algn="just" eaLnBrk="1" hangingPunct="1">
              <a:spcBef>
                <a:spcPct val="30000"/>
              </a:spcBef>
              <a:buFont typeface="Arial" charset="0"/>
              <a:buAutoNum type="arabicPeriod" startAt="7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Уголовный кодекс Российской Федерации от 13.06.1996 г.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№ 63-ФЗ (УК РФ) (с изменениями и дополнениями).</a:t>
            </a:r>
          </a:p>
          <a:p>
            <a:pPr marL="609600" indent="-609600" algn="just" eaLnBrk="1" hangingPunct="1">
              <a:spcBef>
                <a:spcPct val="30000"/>
              </a:spcBef>
              <a:buFont typeface="Arial" charset="0"/>
              <a:buAutoNum type="arabicPeriod" startAt="7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Кодекс Российской Федерации об административных правонарушениях от 30.12.2001 г. № 195-ФЗ (КоАП РФ) (с изменениями и дополнениями).</a:t>
            </a:r>
          </a:p>
          <a:p>
            <a:pPr marL="609600" indent="-609600" algn="just" eaLnBrk="1" hangingPunct="1">
              <a:spcBef>
                <a:spcPct val="30000"/>
              </a:spcBef>
              <a:buClr>
                <a:srgbClr val="FF0000"/>
              </a:buClr>
              <a:buFont typeface="Arial" charset="0"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… и другие Законы РФ, регламентирующие особенности обработки персональных данных, права субъектов и операторов персональных данных.</a:t>
            </a:r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00875" y="6653213"/>
            <a:ext cx="2133600" cy="204787"/>
          </a:xfrm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6D82D78C-CBAE-450E-83EE-F3755A3B0B95}" type="slidenum">
              <a:rPr lang="ru-RU" sz="1400" smtClean="0">
                <a:effectLst/>
                <a:latin typeface="Arial Black" pitchFamily="34" charset="0"/>
              </a:rPr>
              <a:pPr>
                <a:defRPr/>
              </a:pPr>
              <a:t>4</a:t>
            </a:fld>
            <a:endParaRPr lang="ru-RU" sz="1400" smtClean="0">
              <a:effectLst/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8141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0" y="-26988"/>
            <a:ext cx="9144000" cy="500063"/>
          </a:xfrm>
        </p:spPr>
        <p:txBody>
          <a:bodyPr anchorCtr="0">
            <a:normAutofit fontScale="90000"/>
          </a:bodyPr>
          <a:lstStyle/>
          <a:p>
            <a:pPr eaLnBrk="1" hangingPunct="1">
              <a:defRPr/>
            </a:pPr>
            <a:r>
              <a:rPr lang="ru-RU" sz="3200" b="1" dirty="0" smtClean="0">
                <a:latin typeface="Times New Roman" pitchFamily="18" charset="0"/>
              </a:rPr>
              <a:t>Постановления Правительства РФ</a:t>
            </a:r>
            <a:endParaRPr lang="ru-RU" sz="3200" b="1" dirty="0" smtClean="0"/>
          </a:p>
        </p:txBody>
      </p:sp>
      <p:sp>
        <p:nvSpPr>
          <p:cNvPr id="21507" name="Rectangle 2"/>
          <p:cNvSpPr>
            <a:spLocks noGrp="1" noChangeArrowheads="1"/>
          </p:cNvSpPr>
          <p:nvPr>
            <p:ph idx="4294967295"/>
          </p:nvPr>
        </p:nvSpPr>
        <p:spPr>
          <a:xfrm>
            <a:off x="323850" y="981075"/>
            <a:ext cx="8351838" cy="1943100"/>
          </a:xfrm>
        </p:spPr>
        <p:txBody>
          <a:bodyPr/>
          <a:lstStyle/>
          <a:p>
            <a:pPr marL="457200" indent="-457200" algn="justLow" eaLnBrk="1" hangingPunct="1">
              <a:spcBef>
                <a:spcPts val="200"/>
              </a:spcBef>
              <a:buFont typeface="Arial" charset="0"/>
              <a:buAutoNum type="arabicPeriod"/>
              <a:defRPr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Постановление Правительства РФ от 17.11.2007 г.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№ 781 «Об утверждении Положения об обеспечении безопасности персональных данных при их обработке в информационных системах персональных данных».</a:t>
            </a:r>
          </a:p>
          <a:p>
            <a:pPr marL="457200" indent="-457200" algn="justLow" eaLnBrk="1" hangingPunct="1">
              <a:spcBef>
                <a:spcPts val="200"/>
              </a:spcBef>
              <a:buClr>
                <a:srgbClr val="E5E500"/>
              </a:buClr>
              <a:buFont typeface="Arial" charset="0"/>
              <a:buAutoNum type="arabicPeriod"/>
              <a:defRPr/>
            </a:pP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Low" eaLnBrk="1" hangingPunct="1">
              <a:spcBef>
                <a:spcPts val="200"/>
              </a:spcBef>
              <a:buClr>
                <a:srgbClr val="E5E500"/>
              </a:buClr>
              <a:buFont typeface="Arial" charset="0"/>
              <a:buAutoNum type="arabicPeriod"/>
              <a:defRPr/>
            </a:pPr>
            <a:endParaRPr lang="en-US" sz="2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00875" y="6653213"/>
            <a:ext cx="2133600" cy="204787"/>
          </a:xfrm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CC5D9215-3A83-4C2D-9C30-5C96174261F5}" type="slidenum">
              <a:rPr lang="ru-RU" sz="1400" smtClean="0">
                <a:effectLst/>
                <a:latin typeface="Arial Black" pitchFamily="34" charset="0"/>
              </a:rPr>
              <a:pPr>
                <a:defRPr/>
              </a:pPr>
              <a:t>5</a:t>
            </a:fld>
            <a:endParaRPr lang="ru-RU" sz="1400" smtClean="0">
              <a:effectLst/>
              <a:latin typeface="Arial Black" pitchFamily="34" charset="0"/>
            </a:endParaRPr>
          </a:p>
        </p:txBody>
      </p:sp>
      <p:sp>
        <p:nvSpPr>
          <p:cNvPr id="18437" name="Line 6"/>
          <p:cNvSpPr>
            <a:spLocks noChangeShapeType="1"/>
          </p:cNvSpPr>
          <p:nvPr/>
        </p:nvSpPr>
        <p:spPr bwMode="auto">
          <a:xfrm flipV="1">
            <a:off x="539750" y="836613"/>
            <a:ext cx="8208963" cy="1728787"/>
          </a:xfrm>
          <a:prstGeom prst="line">
            <a:avLst/>
          </a:prstGeom>
          <a:noFill/>
          <a:ln w="57150">
            <a:solidFill>
              <a:srgbClr val="A20A0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38" name="Line 7"/>
          <p:cNvSpPr>
            <a:spLocks noChangeShapeType="1"/>
          </p:cNvSpPr>
          <p:nvPr/>
        </p:nvSpPr>
        <p:spPr bwMode="auto">
          <a:xfrm>
            <a:off x="539750" y="908050"/>
            <a:ext cx="8064500" cy="1657350"/>
          </a:xfrm>
          <a:prstGeom prst="line">
            <a:avLst/>
          </a:prstGeom>
          <a:noFill/>
          <a:ln w="57150">
            <a:solidFill>
              <a:srgbClr val="A20A0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468313" y="3500438"/>
            <a:ext cx="8351837" cy="21605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u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u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9pPr>
          </a:lstStyle>
          <a:p>
            <a:pPr marL="457200" indent="-457200" algn="justLow" eaLnBrk="1" hangingPunct="1">
              <a:spcBef>
                <a:spcPts val="200"/>
              </a:spcBef>
              <a:buClr>
                <a:srgbClr val="E5E500"/>
              </a:buClr>
              <a:buFont typeface="Arial" charset="0"/>
              <a:buAutoNum type="arabicPeriod"/>
              <a:defRPr/>
            </a:pPr>
            <a:endParaRPr lang="ru-RU" sz="2200" b="1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Low" eaLnBrk="1" hangingPunct="1">
              <a:spcBef>
                <a:spcPts val="200"/>
              </a:spcBef>
              <a:buClrTx/>
              <a:buSzPct val="100000"/>
              <a:buFont typeface="Arial" charset="0"/>
              <a:buAutoNum type="arabicPeriod"/>
              <a:defRPr/>
            </a:pPr>
            <a:r>
              <a:rPr lang="ru-RU" sz="2200" dirty="0" smtClean="0">
                <a:effectLst/>
                <a:latin typeface="Times New Roman" pitchFamily="18" charset="0"/>
                <a:cs typeface="Times New Roman" pitchFamily="18" charset="0"/>
              </a:rPr>
              <a:t>Постановление Правительства РФ от 01.11.2012 г. </a:t>
            </a:r>
            <a:r>
              <a:rPr lang="ru-RU" sz="2200" b="1" dirty="0" smtClean="0">
                <a:effectLst/>
                <a:latin typeface="Times New Roman" pitchFamily="18" charset="0"/>
                <a:cs typeface="Times New Roman" pitchFamily="18" charset="0"/>
              </a:rPr>
              <a:t>№ 1119</a:t>
            </a:r>
            <a:r>
              <a:rPr lang="ru-RU" sz="2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smtClean="0">
                <a:effectLst/>
                <a:latin typeface="Times New Roman" pitchFamily="18" charset="0"/>
                <a:cs typeface="Times New Roman" pitchFamily="18" charset="0"/>
              </a:rPr>
              <a:t>«Об утверждении Требований к защите персональных данных при их обработке в информационных системах персональных данных»</a:t>
            </a:r>
          </a:p>
        </p:txBody>
      </p:sp>
      <p:sp>
        <p:nvSpPr>
          <p:cNvPr id="2" name="Стрелка вниз 1"/>
          <p:cNvSpPr/>
          <p:nvPr/>
        </p:nvSpPr>
        <p:spPr>
          <a:xfrm>
            <a:off x="3455988" y="2565400"/>
            <a:ext cx="2376487" cy="935038"/>
          </a:xfrm>
          <a:prstGeom prst="downArrow">
            <a:avLst/>
          </a:prstGeom>
          <a:solidFill>
            <a:srgbClr val="00206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200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animBg="1"/>
      <p:bldP spid="18438" grpId="0" animBg="1"/>
      <p:bldP spid="7" grpId="0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0" y="-26988"/>
            <a:ext cx="9144000" cy="500063"/>
          </a:xfrm>
        </p:spPr>
        <p:txBody>
          <a:bodyPr anchorCtr="0">
            <a:normAutofit fontScale="90000"/>
          </a:bodyPr>
          <a:lstStyle/>
          <a:p>
            <a:pPr eaLnBrk="1" hangingPunct="1">
              <a:defRPr/>
            </a:pPr>
            <a:r>
              <a:rPr lang="ru-RU" sz="3200" b="1" dirty="0" smtClean="0">
                <a:latin typeface="Times New Roman" pitchFamily="18" charset="0"/>
              </a:rPr>
              <a:t>Постановления Правительства РФ</a:t>
            </a:r>
            <a:endParaRPr lang="ru-RU" sz="3200" b="1" dirty="0" smtClean="0"/>
          </a:p>
        </p:txBody>
      </p:sp>
      <p:sp>
        <p:nvSpPr>
          <p:cNvPr id="21507" name="Rectangle 2"/>
          <p:cNvSpPr>
            <a:spLocks noGrp="1" noChangeArrowheads="1"/>
          </p:cNvSpPr>
          <p:nvPr>
            <p:ph idx="4294967295"/>
          </p:nvPr>
        </p:nvSpPr>
        <p:spPr>
          <a:xfrm>
            <a:off x="20089" y="764704"/>
            <a:ext cx="9144000" cy="5516562"/>
          </a:xfrm>
        </p:spPr>
        <p:txBody>
          <a:bodyPr>
            <a:normAutofit lnSpcReduction="10000"/>
          </a:bodyPr>
          <a:lstStyle/>
          <a:p>
            <a:pPr marL="457200" indent="-457200" algn="justLow" eaLnBrk="1" hangingPunct="1">
              <a:spcBef>
                <a:spcPts val="200"/>
              </a:spcBef>
              <a:buFont typeface="+mj-lt"/>
              <a:buAutoNum type="arabicPeriod"/>
              <a:defRPr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Постановление Правительства РФ от 15.09.2008 г.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№ 687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«Об утверждении Положения об особенностях обработки персональных данных, осуществляемой без использования средств автоматизации»</a:t>
            </a:r>
          </a:p>
          <a:p>
            <a:pPr marL="457200" indent="-457200" algn="justLow" eaLnBrk="1" hangingPunct="1">
              <a:spcBef>
                <a:spcPts val="200"/>
              </a:spcBef>
              <a:buFont typeface="+mj-lt"/>
              <a:buAutoNum type="arabicPeriod"/>
              <a:defRPr/>
            </a:pPr>
            <a:endParaRPr lang="en-US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Low">
              <a:spcBef>
                <a:spcPts val="200"/>
              </a:spcBef>
              <a:buFont typeface="+mj-lt"/>
              <a:buAutoNum type="arabicPeriod"/>
              <a:defRPr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Постановление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Правительства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РФ от 06.07.2008 г.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№ 512 «Об утверждении требований к материальным носителям биометрических персональных данных и технологиям хранения таких данных вне информационных систем персональных данных»</a:t>
            </a:r>
          </a:p>
          <a:p>
            <a:pPr marL="457200" indent="-457200" algn="justLow" eaLnBrk="1" hangingPunct="1">
              <a:spcBef>
                <a:spcPts val="200"/>
              </a:spcBef>
              <a:buFont typeface="+mj-lt"/>
              <a:buAutoNum type="arabicPeriod"/>
              <a:defRPr/>
            </a:pP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Low">
              <a:spcBef>
                <a:spcPts val="200"/>
              </a:spcBef>
              <a:buFont typeface="+mj-lt"/>
              <a:buAutoNum type="arabicPeriod"/>
              <a:defRPr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Постановление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Правительства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РФ </a:t>
            </a:r>
            <a:r>
              <a:rPr lang="ru-RU" sz="2200" smtClean="0">
                <a:latin typeface="Times New Roman" pitchFamily="18" charset="0"/>
                <a:cs typeface="Times New Roman" pitchFamily="18" charset="0"/>
              </a:rPr>
              <a:t>от 21.03.2012 г.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№211 «Об утверждении перечня мер, направленных на обеспечение выполнения обязанностей, предусмотренных федеральным законом "О перс. данных" и принятыми в соответствии с ним НПА, операторами, являющимися государственными или муниципальными органами»</a:t>
            </a:r>
          </a:p>
          <a:p>
            <a:pPr marL="457200" indent="-457200" algn="justLow" eaLnBrk="1" hangingPunct="1">
              <a:spcBef>
                <a:spcPts val="200"/>
              </a:spcBef>
              <a:buClr>
                <a:srgbClr val="FF0000"/>
              </a:buClr>
              <a:buFont typeface="Arial" charset="0"/>
              <a:buAutoNum type="arabicPeriod"/>
              <a:defRPr/>
            </a:pPr>
            <a:endParaRPr lang="ru-RU" sz="2200" b="1" dirty="0" smtClean="0">
              <a:solidFill>
                <a:srgbClr val="FA823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0" name="Номер слайда 5"/>
          <p:cNvSpPr txBox="1">
            <a:spLocks noGrp="1"/>
          </p:cNvSpPr>
          <p:nvPr/>
        </p:nvSpPr>
        <p:spPr bwMode="auto">
          <a:xfrm>
            <a:off x="7000875" y="6653213"/>
            <a:ext cx="2133600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68C1D9F2-4F49-432B-8B28-D292A57D1182}" type="slidenum">
              <a:rPr lang="ru-RU" sz="1400">
                <a:latin typeface="Arial Black" pitchFamily="34" charset="0"/>
              </a:rPr>
              <a:pPr algn="r" eaLnBrk="1" hangingPunct="1"/>
              <a:t>6</a:t>
            </a:fld>
            <a:endParaRPr lang="ru-RU" sz="140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7847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417513"/>
            <a:ext cx="864235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dirty="0" smtClean="0">
                <a:solidFill>
                  <a:srgbClr val="F71E19"/>
                </a:solidFill>
                <a:latin typeface="Times New Roman" pitchFamily="18" charset="0"/>
                <a:cs typeface="Times New Roman" pitchFamily="18" charset="0"/>
              </a:rPr>
              <a:t>Регуляторы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гос. органы, регулирующие вопросы обработки и защиты персональных данных в пределах своих полномочий</a:t>
            </a:r>
          </a:p>
        </p:txBody>
      </p:sp>
      <p:sp>
        <p:nvSpPr>
          <p:cNvPr id="3" name="Содержимое 2"/>
          <p:cNvSpPr>
            <a:spLocks/>
          </p:cNvSpPr>
          <p:nvPr/>
        </p:nvSpPr>
        <p:spPr bwMode="auto">
          <a:xfrm>
            <a:off x="179388" y="1565275"/>
            <a:ext cx="8785225" cy="338455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28575">
            <a:solidFill>
              <a:srgbClr val="FFCC00"/>
            </a:solidFill>
            <a:miter lim="800000"/>
            <a:headEnd/>
            <a:tailEnd/>
          </a:ln>
          <a:effectLst/>
          <a:extLst/>
        </p:spPr>
        <p:txBody>
          <a:bodyPr/>
          <a:lstStyle/>
          <a:p>
            <a:pPr marL="609600" indent="-609600" algn="just">
              <a:spcBef>
                <a:spcPct val="30000"/>
              </a:spcBef>
              <a:buClr>
                <a:srgbClr val="FF0000"/>
              </a:buClr>
              <a:buSzPct val="70000"/>
              <a:buFont typeface="Arial" charset="0"/>
              <a:buNone/>
              <a:defRPr/>
            </a:pPr>
            <a:r>
              <a:rPr lang="ru-RU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Роскомнадзор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– Федеральная служба по надзору в сфере связи, информационных технологий и массовых коммуникаций.</a:t>
            </a:r>
          </a:p>
          <a:p>
            <a:pPr marL="609600" indent="-609600" algn="just">
              <a:spcBef>
                <a:spcPct val="30000"/>
              </a:spcBef>
              <a:buClr>
                <a:srgbClr val="FF0000"/>
              </a:buClr>
              <a:buSzPct val="70000"/>
              <a:buFont typeface="Arial" charset="0"/>
              <a:buNone/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ФСТЭК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– Федеральная служба по техническому и экспортному контролю.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pPr marL="609600" indent="-609600" algn="just">
              <a:spcBef>
                <a:spcPct val="30000"/>
              </a:spcBef>
              <a:buClr>
                <a:srgbClr val="FF0000"/>
              </a:buClr>
              <a:buSzPct val="70000"/>
              <a:buFont typeface="Arial" charset="0"/>
              <a:buNone/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ФСБ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– Федеральная служба безопасности.</a:t>
            </a:r>
          </a:p>
          <a:p>
            <a:pPr marL="609600" indent="-609600" algn="just">
              <a:spcBef>
                <a:spcPct val="30000"/>
              </a:spcBef>
              <a:buClr>
                <a:srgbClr val="FF0000"/>
              </a:buClr>
              <a:buSzPct val="70000"/>
              <a:buFont typeface="Arial" charset="0"/>
              <a:buNone/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20484" name="Номер слайда 5"/>
          <p:cNvSpPr txBox="1">
            <a:spLocks noGrp="1"/>
          </p:cNvSpPr>
          <p:nvPr/>
        </p:nvSpPr>
        <p:spPr bwMode="auto">
          <a:xfrm>
            <a:off x="7010400" y="6605588"/>
            <a:ext cx="2133600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095C430E-22BF-4AA0-B9EE-79FFB089929C}" type="slidenum">
              <a:rPr lang="ru-RU" sz="1200">
                <a:latin typeface="Arial Black" pitchFamily="34" charset="0"/>
              </a:rPr>
              <a:pPr algn="r" eaLnBrk="1" hangingPunct="1"/>
              <a:t>7</a:t>
            </a:fld>
            <a:endParaRPr lang="ru-RU" sz="1200">
              <a:latin typeface="Arial Black" pitchFamily="34" charset="0"/>
            </a:endParaRPr>
          </a:p>
        </p:txBody>
      </p:sp>
      <p:sp>
        <p:nvSpPr>
          <p:cNvPr id="107526" name="Rectangle 6"/>
          <p:cNvSpPr>
            <a:spLocks noChangeArrowheads="1"/>
          </p:cNvSpPr>
          <p:nvPr/>
        </p:nvSpPr>
        <p:spPr bwMode="auto">
          <a:xfrm>
            <a:off x="539750" y="5381625"/>
            <a:ext cx="8388350" cy="14465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just">
              <a:spcBef>
                <a:spcPct val="20000"/>
              </a:spcBef>
              <a:buClr>
                <a:srgbClr val="FF0000"/>
              </a:buClr>
              <a:buSzPct val="70000"/>
              <a:buFont typeface="Arial" charset="0"/>
              <a:buNone/>
              <a:defRPr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Приказ ФСТЭК, ФСБ РФ и Министерства информационных технологий и связи РФ от 13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.02.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2008 г. </a:t>
            </a:r>
            <a:r>
              <a:rPr lang="ru-RU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 55/86/20 </a:t>
            </a:r>
            <a:r>
              <a:rPr lang="ru-RU" sz="2200" b="1" dirty="0">
                <a:solidFill>
                  <a:srgbClr val="FA8238"/>
                </a:solidFill>
                <a:latin typeface="Times New Roman" pitchFamily="18" charset="0"/>
                <a:cs typeface="Times New Roman" pitchFamily="18" charset="0"/>
              </a:rPr>
              <a:t>«Об утверждении Порядка проведения классификации информационных систем персональных данных»</a:t>
            </a:r>
          </a:p>
        </p:txBody>
      </p:sp>
      <p:sp>
        <p:nvSpPr>
          <p:cNvPr id="20486" name="AutoShape 7"/>
          <p:cNvSpPr>
            <a:spLocks noChangeArrowheads="1"/>
          </p:cNvSpPr>
          <p:nvPr/>
        </p:nvSpPr>
        <p:spPr bwMode="auto">
          <a:xfrm>
            <a:off x="3419475" y="4949825"/>
            <a:ext cx="2232025" cy="431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rgbClr val="F3D99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0690" name="Rectangle 2"/>
          <p:cNvSpPr>
            <a:spLocks noChangeArrowheads="1"/>
          </p:cNvSpPr>
          <p:nvPr/>
        </p:nvSpPr>
        <p:spPr bwMode="auto">
          <a:xfrm>
            <a:off x="0" y="0"/>
            <a:ext cx="9144000" cy="5000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algn="ctr">
              <a:defRPr/>
            </a:pPr>
            <a:r>
              <a:rPr lang="ru-RU" sz="3200" b="1" dirty="0">
                <a:latin typeface="Times New Roman" pitchFamily="18" charset="0"/>
              </a:rPr>
              <a:t>Государственные регуляторы</a:t>
            </a:r>
          </a:p>
        </p:txBody>
      </p:sp>
      <p:sp>
        <p:nvSpPr>
          <p:cNvPr id="8" name="Line 6"/>
          <p:cNvSpPr>
            <a:spLocks noChangeShapeType="1"/>
          </p:cNvSpPr>
          <p:nvPr/>
        </p:nvSpPr>
        <p:spPr bwMode="auto">
          <a:xfrm flipV="1">
            <a:off x="357188" y="5072063"/>
            <a:ext cx="8143875" cy="1585912"/>
          </a:xfrm>
          <a:prstGeom prst="line">
            <a:avLst/>
          </a:prstGeom>
          <a:noFill/>
          <a:ln w="57150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>
            <a:off x="285750" y="5072063"/>
            <a:ext cx="8135938" cy="1585912"/>
          </a:xfrm>
          <a:prstGeom prst="line">
            <a:avLst/>
          </a:prstGeom>
          <a:noFill/>
          <a:ln w="57150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4450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9632" y="2007366"/>
            <a:ext cx="69847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Содержание основных положений Федерального закона </a:t>
            </a: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«О персональных данных»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83759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260648"/>
            <a:ext cx="55446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Общие положения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804991"/>
            <a:ext cx="8640960" cy="4275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444500" algn="just">
              <a:spcBef>
                <a:spcPct val="30000"/>
              </a:spcBef>
              <a:defRPr/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Закон регулирует отношения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связанные с обработкой персональных данных, осуществляемой:</a:t>
            </a:r>
          </a:p>
          <a:p>
            <a:pPr marL="177800" indent="444500" algn="just">
              <a:spcBef>
                <a:spcPct val="30000"/>
              </a:spcBef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федеральными органами государственной власти, </a:t>
            </a:r>
          </a:p>
          <a:p>
            <a:pPr marL="177800" indent="444500" algn="just">
              <a:spcBef>
                <a:spcPct val="30000"/>
              </a:spcBef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органами государственной власти субъектов РФ,</a:t>
            </a:r>
          </a:p>
          <a:p>
            <a:pPr marL="177800" indent="444500" algn="just">
              <a:spcBef>
                <a:spcPct val="30000"/>
              </a:spcBef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иными государственными органами,</a:t>
            </a:r>
          </a:p>
          <a:p>
            <a:pPr marL="177800" indent="444500" algn="just">
              <a:spcBef>
                <a:spcPct val="30000"/>
              </a:spcBef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муниципальными органами,</a:t>
            </a:r>
          </a:p>
          <a:p>
            <a:pPr marL="177800" indent="444500" algn="just">
              <a:spcBef>
                <a:spcPct val="30000"/>
              </a:spcBef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юридическими лицами, </a:t>
            </a:r>
          </a:p>
          <a:p>
            <a:pPr marL="177800" indent="444500" algn="just">
              <a:spcBef>
                <a:spcPct val="30000"/>
              </a:spcBef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физическими лицами</a:t>
            </a:r>
          </a:p>
          <a:p>
            <a:pPr marL="177800" algn="just">
              <a:spcBef>
                <a:spcPct val="30000"/>
              </a:spcBef>
              <a:buClr>
                <a:srgbClr val="FF0000"/>
              </a:buCl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 использованием средств автоматизации или без использования таких средств, если обработка персональных данных без использования таких средств соответствует характеру действий, совершаемых с использованием средств автоматизации, то есть позволяет осуществлять поиск персональных данных, зафиксированных на материальном носителе и (или) доступ к таким персональным данным.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5096407"/>
            <a:ext cx="8424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Цель принятия закона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обеспечение защиты прав и свобод человека и гражданина при обработке его персональных данных, в том числе защиты прав на неприкосновенность частной жизни, личную и семейную тайну. </a:t>
            </a:r>
          </a:p>
        </p:txBody>
      </p:sp>
    </p:spTree>
    <p:extLst>
      <p:ext uri="{BB962C8B-B14F-4D97-AF65-F5344CB8AC3E}">
        <p14:creationId xmlns:p14="http://schemas.microsoft.com/office/powerpoint/2010/main" val="19668614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1420</Words>
  <Application>Microsoft Office PowerPoint</Application>
  <PresentationFormat>Экран (4:3)</PresentationFormat>
  <Paragraphs>159</Paragraphs>
  <Slides>29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Презентация PowerPoint</vt:lpstr>
      <vt:lpstr>Презентация PowerPoint</vt:lpstr>
      <vt:lpstr>Основные законы</vt:lpstr>
      <vt:lpstr>Основные законы</vt:lpstr>
      <vt:lpstr>Постановления Правительства РФ</vt:lpstr>
      <vt:lpstr>Постановления Правительства РФ</vt:lpstr>
      <vt:lpstr>Регуляторы – гос. органы, регулирующие вопросы обработки и защиты персональных данных в пределах своих полномочий</vt:lpstr>
      <vt:lpstr>Презентация PowerPoint</vt:lpstr>
      <vt:lpstr>Презентация PowerPoint</vt:lpstr>
      <vt:lpstr>Термины и определения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Чужинов Роман Вячеславович</dc:creator>
  <cp:lastModifiedBy>Платонов Евгений Леонидович</cp:lastModifiedBy>
  <cp:revision>14</cp:revision>
  <dcterms:created xsi:type="dcterms:W3CDTF">2013-04-02T21:52:48Z</dcterms:created>
  <dcterms:modified xsi:type="dcterms:W3CDTF">2013-11-20T09:37:04Z</dcterms:modified>
</cp:coreProperties>
</file>